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3" r:id="rId7"/>
    <p:sldId id="264" r:id="rId8"/>
    <p:sldId id="265" r:id="rId9"/>
    <p:sldId id="267" r:id="rId10"/>
    <p:sldId id="268" r:id="rId11"/>
    <p:sldId id="266" r:id="rId12"/>
    <p:sldId id="269" r:id="rId13"/>
    <p:sldId id="296" r:id="rId14"/>
    <p:sldId id="270" r:id="rId15"/>
    <p:sldId id="271" r:id="rId16"/>
    <p:sldId id="272" r:id="rId17"/>
    <p:sldId id="273" r:id="rId18"/>
    <p:sldId id="274" r:id="rId19"/>
    <p:sldId id="275" r:id="rId20"/>
    <p:sldId id="276" r:id="rId21"/>
    <p:sldId id="294" r:id="rId22"/>
    <p:sldId id="277" r:id="rId23"/>
    <p:sldId id="278" r:id="rId24"/>
    <p:sldId id="279" r:id="rId25"/>
    <p:sldId id="281" r:id="rId26"/>
    <p:sldId id="284" r:id="rId27"/>
    <p:sldId id="285" r:id="rId28"/>
    <p:sldId id="286" r:id="rId29"/>
    <p:sldId id="280" r:id="rId30"/>
    <p:sldId id="283" r:id="rId31"/>
    <p:sldId id="287" r:id="rId32"/>
    <p:sldId id="282" r:id="rId33"/>
    <p:sldId id="289" r:id="rId34"/>
    <p:sldId id="295" r:id="rId35"/>
    <p:sldId id="291" r:id="rId36"/>
    <p:sldId id="292" r:id="rId37"/>
    <p:sldId id="297" r:id="rId38"/>
    <p:sldId id="293" r:id="rId39"/>
    <p:sldId id="262" r:id="rId40"/>
    <p:sldId id="29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p:normalViewPr>
  <p:slideViewPr>
    <p:cSldViewPr snapToGrid="0">
      <p:cViewPr varScale="1">
        <p:scale>
          <a:sx n="75" d="100"/>
          <a:sy n="75" d="100"/>
        </p:scale>
        <p:origin x="4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0B1487-E37F-448B-ABF0-7067D18C540A}"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C92D0C3-463B-44AD-BA98-4E5B0A530D0A}" type="slidenum">
              <a:rPr lang="en-US" smtClean="0"/>
              <a:t>‹#›</a:t>
            </a:fld>
            <a:endParaRPr lang="en-US"/>
          </a:p>
        </p:txBody>
      </p:sp>
    </p:spTree>
    <p:extLst>
      <p:ext uri="{BB962C8B-B14F-4D97-AF65-F5344CB8AC3E}">
        <p14:creationId xmlns:p14="http://schemas.microsoft.com/office/powerpoint/2010/main" val="338724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0B1487-E37F-448B-ABF0-7067D18C540A}"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2317033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0B1487-E37F-448B-ABF0-7067D18C540A}"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302694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0B1487-E37F-448B-ABF0-7067D18C540A}"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21896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9A0B1487-E37F-448B-ABF0-7067D18C540A}" type="datetimeFigureOut">
              <a:rPr lang="en-US" smtClean="0"/>
              <a:t>3/14/2021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C92D0C3-463B-44AD-BA98-4E5B0A530D0A}" type="slidenum">
              <a:rPr lang="en-US" smtClean="0"/>
              <a:t>‹#›</a:t>
            </a:fld>
            <a:endParaRPr lang="en-US"/>
          </a:p>
        </p:txBody>
      </p:sp>
    </p:spTree>
    <p:extLst>
      <p:ext uri="{BB962C8B-B14F-4D97-AF65-F5344CB8AC3E}">
        <p14:creationId xmlns:p14="http://schemas.microsoft.com/office/powerpoint/2010/main" val="3814519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0B1487-E37F-448B-ABF0-7067D18C540A}" type="datetimeFigureOut">
              <a:rPr lang="en-US" smtClean="0"/>
              <a:t>3/14/2021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23492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0B1487-E37F-448B-ABF0-7067D18C540A}" type="datetimeFigureOut">
              <a:rPr lang="en-US" smtClean="0"/>
              <a:t>3/14/2021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3374009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0B1487-E37F-448B-ABF0-7067D18C540A}" type="datetimeFigureOut">
              <a:rPr lang="en-US" smtClean="0"/>
              <a:t>3/14/2021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394936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B1487-E37F-448B-ABF0-7067D18C540A}" type="datetimeFigureOut">
              <a:rPr lang="en-US" smtClean="0"/>
              <a:t>3/14/2021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366598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A0B1487-E37F-448B-ABF0-7067D18C540A}" type="datetimeFigureOut">
              <a:rPr lang="en-US" smtClean="0"/>
              <a:t>3/14/2021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46391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A0B1487-E37F-448B-ABF0-7067D18C540A}" type="datetimeFigureOut">
              <a:rPr lang="en-US" smtClean="0"/>
              <a:t>3/14/2021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C92D0C3-463B-44AD-BA98-4E5B0A530D0A}" type="slidenum">
              <a:rPr lang="en-US" smtClean="0"/>
              <a:t>‹#›</a:t>
            </a:fld>
            <a:endParaRPr lang="en-US"/>
          </a:p>
        </p:txBody>
      </p:sp>
    </p:spTree>
    <p:extLst>
      <p:ext uri="{BB962C8B-B14F-4D97-AF65-F5344CB8AC3E}">
        <p14:creationId xmlns:p14="http://schemas.microsoft.com/office/powerpoint/2010/main" val="580985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A0B1487-E37F-448B-ABF0-7067D18C540A}" type="datetimeFigureOut">
              <a:rPr lang="en-US" smtClean="0"/>
              <a:t>3/14/2021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C92D0C3-463B-44AD-BA98-4E5B0A530D0A}" type="slidenum">
              <a:rPr lang="en-US" smtClean="0"/>
              <a:t>‹#›</a:t>
            </a:fld>
            <a:endParaRPr lang="en-US"/>
          </a:p>
        </p:txBody>
      </p:sp>
    </p:spTree>
    <p:extLst>
      <p:ext uri="{BB962C8B-B14F-4D97-AF65-F5344CB8AC3E}">
        <p14:creationId xmlns:p14="http://schemas.microsoft.com/office/powerpoint/2010/main" val="3684469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lideshare.net/AbdulGrails/user-interface-43112351" TargetMode="External"/><Relationship Id="rId2" Type="http://schemas.openxmlformats.org/officeDocument/2006/relationships/hyperlink" Target="https://searchapparchitecture.techtarget.com/definition/user-interface-UI#:~:text=The%20user%20interface%20(UI)%20is,an%20application%20or%20a%20website" TargetMode="External"/><Relationship Id="rId1" Type="http://schemas.openxmlformats.org/officeDocument/2006/relationships/slideLayout" Target="../slideLayouts/slideLayout2.xml"/><Relationship Id="rId6" Type="http://schemas.openxmlformats.org/officeDocument/2006/relationships/hyperlink" Target="https://www.youtube.com/watch?v=qx-aFB3-7SA" TargetMode="External"/><Relationship Id="rId5" Type="http://schemas.openxmlformats.org/officeDocument/2006/relationships/hyperlink" Target="https://www.element14.com/community/community/arduino/blog/2016/02/22/nextion-hmi-display-a-user-interface-that-is-simple-and-easy-to-use" TargetMode="External"/><Relationship Id="rId4" Type="http://schemas.openxmlformats.org/officeDocument/2006/relationships/hyperlink" Target="http://theteacher.info/index.php/systems-software/notes/4623-types-of-user-interfa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itead.cc/blog/an-entry-application-of-text-component-and-button-component" TargetMode="External"/><Relationship Id="rId2" Type="http://schemas.openxmlformats.org/officeDocument/2006/relationships/hyperlink" Target="https://www.itead.cc/blog/advanced-application-3-slide-to-unlock-and-battery-charging-progress-project" TargetMode="External"/><Relationship Id="rId1" Type="http://schemas.openxmlformats.org/officeDocument/2006/relationships/slideLayout" Target="../slideLayouts/slideLayout2.xml"/><Relationship Id="rId5" Type="http://schemas.openxmlformats.org/officeDocument/2006/relationships/hyperlink" Target="https://nextion.tech/datasheets/nx4827t043/" TargetMode="External"/><Relationship Id="rId4" Type="http://schemas.openxmlformats.org/officeDocument/2006/relationships/hyperlink" Target="https://nextion.tech/instruction-s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12"/>
          <p:cNvSpPr txBox="1">
            <a:spLocks noChangeArrowheads="1"/>
          </p:cNvSpPr>
          <p:nvPr/>
        </p:nvSpPr>
        <p:spPr>
          <a:xfrm>
            <a:off x="1016000" y="726356"/>
            <a:ext cx="9817100" cy="3239864"/>
          </a:xfrm>
          <a:prstGeom prst="rect">
            <a:avLst/>
          </a:prstGeom>
          <a:no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b="1" dirty="0" smtClean="0"/>
              <a:t>IoT </a:t>
            </a:r>
            <a:r>
              <a:rPr lang="en-US" b="1" cap="none" dirty="0" smtClean="0"/>
              <a:t>Based Smart Restaurant Menu Using BBB Wireless</a:t>
            </a:r>
            <a:r>
              <a:rPr lang="en-US" b="1" dirty="0" smtClean="0"/>
              <a:t/>
            </a:r>
            <a:br>
              <a:rPr lang="en-US" b="1" dirty="0" smtClean="0"/>
            </a:br>
            <a:endParaRPr lang="en-US" b="1" dirty="0" smtClean="0"/>
          </a:p>
          <a:p>
            <a:pPr algn="ctr"/>
            <a:r>
              <a:rPr lang="en-US" b="1" cap="none" dirty="0" smtClean="0"/>
              <a:t>Task_2</a:t>
            </a:r>
            <a:r>
              <a:rPr lang="en-US" b="1" dirty="0" smtClean="0"/>
              <a:t>: </a:t>
            </a:r>
            <a:r>
              <a:rPr lang="en-US" b="1" cap="none" dirty="0" smtClean="0"/>
              <a:t>Developing GUI For Touch Screen</a:t>
            </a:r>
            <a:endParaRPr lang="en-US" altLang="ru-RU" b="1" cap="none" dirty="0"/>
          </a:p>
        </p:txBody>
      </p:sp>
      <p:sp>
        <p:nvSpPr>
          <p:cNvPr id="8" name="Rectangle 14"/>
          <p:cNvSpPr>
            <a:spLocks noChangeArrowheads="1"/>
          </p:cNvSpPr>
          <p:nvPr/>
        </p:nvSpPr>
        <p:spPr bwMode="auto">
          <a:xfrm>
            <a:off x="2038028" y="4273433"/>
            <a:ext cx="3096344" cy="129611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spcBef>
                <a:spcPct val="20000"/>
              </a:spcBef>
              <a:defRPr sz="2000">
                <a:solidFill>
                  <a:srgbClr val="301E14"/>
                </a:solidFill>
                <a:latin typeface="Georgia" pitchFamily="18" charset="0"/>
              </a:defRPr>
            </a:lvl1pPr>
            <a:lvl2pPr algn="ctr">
              <a:spcBef>
                <a:spcPct val="20000"/>
              </a:spcBef>
              <a:defRPr sz="2000">
                <a:solidFill>
                  <a:srgbClr val="1C1C1C"/>
                </a:solidFill>
                <a:latin typeface="Georgia" pitchFamily="18" charset="0"/>
              </a:defRPr>
            </a:lvl2pPr>
            <a:lvl3pPr algn="ctr">
              <a:spcBef>
                <a:spcPct val="20000"/>
              </a:spcBef>
              <a:defRPr sz="2000">
                <a:solidFill>
                  <a:srgbClr val="1C1C1C"/>
                </a:solidFill>
                <a:latin typeface="Georgia" pitchFamily="18" charset="0"/>
              </a:defRPr>
            </a:lvl3pPr>
            <a:lvl4pPr algn="ctr">
              <a:spcBef>
                <a:spcPct val="20000"/>
              </a:spcBef>
              <a:defRPr sz="2000">
                <a:solidFill>
                  <a:srgbClr val="1C1C1C"/>
                </a:solidFill>
                <a:latin typeface="Georgia" pitchFamily="18" charset="0"/>
              </a:defRPr>
            </a:lvl4pPr>
            <a:lvl5pPr algn="ctr">
              <a:spcBef>
                <a:spcPct val="20000"/>
              </a:spcBef>
              <a:defRPr sz="2000">
                <a:solidFill>
                  <a:srgbClr val="1C1C1C"/>
                </a:solidFill>
                <a:latin typeface="Georgia" pitchFamily="18" charset="0"/>
              </a:defRPr>
            </a:lvl5pPr>
            <a:lvl6pPr algn="ctr" fontAlgn="base">
              <a:spcBef>
                <a:spcPct val="20000"/>
              </a:spcBef>
              <a:spcAft>
                <a:spcPct val="0"/>
              </a:spcAft>
              <a:defRPr sz="2000">
                <a:solidFill>
                  <a:srgbClr val="1C1C1C"/>
                </a:solidFill>
                <a:latin typeface="Georgia" pitchFamily="18" charset="0"/>
              </a:defRPr>
            </a:lvl6pPr>
            <a:lvl7pPr algn="ctr" fontAlgn="base">
              <a:spcBef>
                <a:spcPct val="20000"/>
              </a:spcBef>
              <a:spcAft>
                <a:spcPct val="0"/>
              </a:spcAft>
              <a:defRPr sz="2000">
                <a:solidFill>
                  <a:srgbClr val="1C1C1C"/>
                </a:solidFill>
                <a:latin typeface="Georgia" pitchFamily="18" charset="0"/>
              </a:defRPr>
            </a:lvl7pPr>
            <a:lvl8pPr algn="ctr" fontAlgn="base">
              <a:spcBef>
                <a:spcPct val="20000"/>
              </a:spcBef>
              <a:spcAft>
                <a:spcPct val="0"/>
              </a:spcAft>
              <a:defRPr sz="2000">
                <a:solidFill>
                  <a:srgbClr val="1C1C1C"/>
                </a:solidFill>
                <a:latin typeface="Georgia" pitchFamily="18" charset="0"/>
              </a:defRPr>
            </a:lvl8pPr>
            <a:lvl9pPr algn="ctr" fontAlgn="base">
              <a:spcBef>
                <a:spcPct val="20000"/>
              </a:spcBef>
              <a:spcAft>
                <a:spcPct val="0"/>
              </a:spcAft>
              <a:defRPr sz="2000">
                <a:solidFill>
                  <a:srgbClr val="1C1C1C"/>
                </a:solidFill>
                <a:latin typeface="Georgia" pitchFamily="18" charset="0"/>
              </a:defRPr>
            </a:lvl9pPr>
          </a:lstStyle>
          <a:p>
            <a:pPr algn="l"/>
            <a:r>
              <a:rPr lang="en-US" dirty="0" smtClean="0"/>
              <a:t>Submitted by:</a:t>
            </a:r>
          </a:p>
          <a:p>
            <a:pPr algn="l"/>
            <a:r>
              <a:rPr lang="en-US" dirty="0" smtClean="0"/>
              <a:t>Komal </a:t>
            </a:r>
            <a:r>
              <a:rPr lang="en-US" dirty="0" err="1" smtClean="0"/>
              <a:t>Preet</a:t>
            </a:r>
            <a:r>
              <a:rPr lang="en-US" dirty="0" smtClean="0"/>
              <a:t> Kaur</a:t>
            </a:r>
          </a:p>
          <a:p>
            <a:pPr algn="l"/>
            <a:r>
              <a:rPr lang="en-US" dirty="0" smtClean="0"/>
              <a:t>Group 3</a:t>
            </a:r>
            <a:endParaRPr lang="en-US" dirty="0"/>
          </a:p>
        </p:txBody>
      </p:sp>
      <p:sp>
        <p:nvSpPr>
          <p:cNvPr id="9" name="Rectangle 14"/>
          <p:cNvSpPr>
            <a:spLocks noChangeArrowheads="1"/>
          </p:cNvSpPr>
          <p:nvPr/>
        </p:nvSpPr>
        <p:spPr bwMode="auto">
          <a:xfrm>
            <a:off x="8323188" y="4273433"/>
            <a:ext cx="3096344" cy="129611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spcBef>
                <a:spcPct val="20000"/>
              </a:spcBef>
              <a:defRPr sz="2000">
                <a:solidFill>
                  <a:srgbClr val="301E14"/>
                </a:solidFill>
                <a:latin typeface="Georgia" pitchFamily="18" charset="0"/>
              </a:defRPr>
            </a:lvl1pPr>
            <a:lvl2pPr algn="ctr">
              <a:spcBef>
                <a:spcPct val="20000"/>
              </a:spcBef>
              <a:defRPr sz="2000">
                <a:solidFill>
                  <a:srgbClr val="1C1C1C"/>
                </a:solidFill>
                <a:latin typeface="Georgia" pitchFamily="18" charset="0"/>
              </a:defRPr>
            </a:lvl2pPr>
            <a:lvl3pPr algn="ctr">
              <a:spcBef>
                <a:spcPct val="20000"/>
              </a:spcBef>
              <a:defRPr sz="2000">
                <a:solidFill>
                  <a:srgbClr val="1C1C1C"/>
                </a:solidFill>
                <a:latin typeface="Georgia" pitchFamily="18" charset="0"/>
              </a:defRPr>
            </a:lvl3pPr>
            <a:lvl4pPr algn="ctr">
              <a:spcBef>
                <a:spcPct val="20000"/>
              </a:spcBef>
              <a:defRPr sz="2000">
                <a:solidFill>
                  <a:srgbClr val="1C1C1C"/>
                </a:solidFill>
                <a:latin typeface="Georgia" pitchFamily="18" charset="0"/>
              </a:defRPr>
            </a:lvl4pPr>
            <a:lvl5pPr algn="ctr">
              <a:spcBef>
                <a:spcPct val="20000"/>
              </a:spcBef>
              <a:defRPr sz="2000">
                <a:solidFill>
                  <a:srgbClr val="1C1C1C"/>
                </a:solidFill>
                <a:latin typeface="Georgia" pitchFamily="18" charset="0"/>
              </a:defRPr>
            </a:lvl5pPr>
            <a:lvl6pPr algn="ctr" fontAlgn="base">
              <a:spcBef>
                <a:spcPct val="20000"/>
              </a:spcBef>
              <a:spcAft>
                <a:spcPct val="0"/>
              </a:spcAft>
              <a:defRPr sz="2000">
                <a:solidFill>
                  <a:srgbClr val="1C1C1C"/>
                </a:solidFill>
                <a:latin typeface="Georgia" pitchFamily="18" charset="0"/>
              </a:defRPr>
            </a:lvl6pPr>
            <a:lvl7pPr algn="ctr" fontAlgn="base">
              <a:spcBef>
                <a:spcPct val="20000"/>
              </a:spcBef>
              <a:spcAft>
                <a:spcPct val="0"/>
              </a:spcAft>
              <a:defRPr sz="2000">
                <a:solidFill>
                  <a:srgbClr val="1C1C1C"/>
                </a:solidFill>
                <a:latin typeface="Georgia" pitchFamily="18" charset="0"/>
              </a:defRPr>
            </a:lvl7pPr>
            <a:lvl8pPr algn="ctr" fontAlgn="base">
              <a:spcBef>
                <a:spcPct val="20000"/>
              </a:spcBef>
              <a:spcAft>
                <a:spcPct val="0"/>
              </a:spcAft>
              <a:defRPr sz="2000">
                <a:solidFill>
                  <a:srgbClr val="1C1C1C"/>
                </a:solidFill>
                <a:latin typeface="Georgia" pitchFamily="18" charset="0"/>
              </a:defRPr>
            </a:lvl8pPr>
            <a:lvl9pPr algn="ctr" fontAlgn="base">
              <a:spcBef>
                <a:spcPct val="20000"/>
              </a:spcBef>
              <a:spcAft>
                <a:spcPct val="0"/>
              </a:spcAft>
              <a:defRPr sz="2000">
                <a:solidFill>
                  <a:srgbClr val="1C1C1C"/>
                </a:solidFill>
                <a:latin typeface="Georgia" pitchFamily="18" charset="0"/>
              </a:defRPr>
            </a:lvl9pPr>
          </a:lstStyle>
          <a:p>
            <a:pPr algn="l"/>
            <a:r>
              <a:rPr lang="en-US" dirty="0"/>
              <a:t>Submitted to:</a:t>
            </a:r>
          </a:p>
          <a:p>
            <a:pPr algn="l"/>
            <a:r>
              <a:rPr lang="en-US" dirty="0"/>
              <a:t>Prof. Mike </a:t>
            </a:r>
            <a:r>
              <a:rPr lang="en-US" dirty="0" err="1"/>
              <a:t>Aleshams</a:t>
            </a:r>
            <a:endParaRPr lang="en-US" dirty="0"/>
          </a:p>
        </p:txBody>
      </p:sp>
    </p:spTree>
    <p:extLst>
      <p:ext uri="{BB962C8B-B14F-4D97-AF65-F5344CB8AC3E}">
        <p14:creationId xmlns:p14="http://schemas.microsoft.com/office/powerpoint/2010/main" val="334677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69848" y="0"/>
            <a:ext cx="10791952" cy="1609344"/>
          </a:xfrm>
        </p:spPr>
        <p:txBody>
          <a:bodyPr/>
          <a:lstStyle/>
          <a:p>
            <a:r>
              <a:rPr lang="en-US" b="1" dirty="0"/>
              <a:t>Types of User interface : cond..</a:t>
            </a:r>
            <a:endParaRPr lang="en-US" dirty="0"/>
          </a:p>
        </p:txBody>
      </p:sp>
      <p:sp>
        <p:nvSpPr>
          <p:cNvPr id="6" name="Content Placeholder 5"/>
          <p:cNvSpPr>
            <a:spLocks noGrp="1"/>
          </p:cNvSpPr>
          <p:nvPr>
            <p:ph idx="1"/>
          </p:nvPr>
        </p:nvSpPr>
        <p:spPr>
          <a:xfrm>
            <a:off x="1069848" y="1352151"/>
            <a:ext cx="10058400" cy="4976078"/>
          </a:xfrm>
        </p:spPr>
        <p:txBody>
          <a:bodyPr>
            <a:normAutofit/>
          </a:bodyPr>
          <a:lstStyle/>
          <a:p>
            <a:pPr marL="0" indent="0">
              <a:buNone/>
            </a:pPr>
            <a:r>
              <a:rPr lang="en-US" b="1" dirty="0"/>
              <a:t>Natural Language interface:</a:t>
            </a:r>
          </a:p>
          <a:p>
            <a:r>
              <a:rPr lang="en-US" dirty="0"/>
              <a:t>This kind of interface requires the user to enter responses to questions asked by the computer. </a:t>
            </a:r>
          </a:p>
          <a:p>
            <a:r>
              <a:rPr lang="en-US" dirty="0"/>
              <a:t>The questions are displayed on the VDU and the answers are entered via the keyboard. This kind of interface is called a 'natural language' interface because the computer and the user appear to be holding a conversation.</a:t>
            </a:r>
          </a:p>
          <a:p>
            <a:r>
              <a:rPr lang="en-US" dirty="0"/>
              <a:t>For example, imagine the user has initiated a 'save file' request. The 'conversation' might go like this:</a:t>
            </a:r>
          </a:p>
          <a:p>
            <a:pPr marL="0" indent="0">
              <a:buNone/>
            </a:pPr>
            <a:r>
              <a:rPr lang="en-US" b="1" dirty="0"/>
              <a:t>USER: Save file</a:t>
            </a:r>
            <a:r>
              <a:rPr lang="en-US" dirty="0"/>
              <a:t/>
            </a:r>
            <a:br>
              <a:rPr lang="en-US" dirty="0"/>
            </a:br>
            <a:r>
              <a:rPr lang="en-US" b="1" dirty="0"/>
              <a:t>COMP: What is the file name?</a:t>
            </a:r>
            <a:r>
              <a:rPr lang="en-US" dirty="0"/>
              <a:t/>
            </a:r>
            <a:br>
              <a:rPr lang="en-US" dirty="0"/>
            </a:br>
            <a:r>
              <a:rPr lang="en-US" b="1" dirty="0"/>
              <a:t>USER: chapter1.txt</a:t>
            </a:r>
            <a:r>
              <a:rPr lang="en-US" dirty="0"/>
              <a:t/>
            </a:r>
            <a:br>
              <a:rPr lang="en-US" dirty="0"/>
            </a:br>
            <a:r>
              <a:rPr lang="en-US" b="1" dirty="0"/>
              <a:t>COMP: What folder?</a:t>
            </a:r>
            <a:r>
              <a:rPr lang="en-US" dirty="0"/>
              <a:t/>
            </a:r>
            <a:br>
              <a:rPr lang="en-US" dirty="0"/>
            </a:br>
            <a:r>
              <a:rPr lang="en-US" b="1" dirty="0"/>
              <a:t>USER: User Guide COMP: File already exists. Overwrite?</a:t>
            </a:r>
            <a:r>
              <a:rPr lang="en-US" dirty="0"/>
              <a:t/>
            </a:r>
            <a:br>
              <a:rPr lang="en-US" dirty="0"/>
            </a:br>
            <a:r>
              <a:rPr lang="en-US" b="1" dirty="0"/>
              <a:t>USER: Yes</a:t>
            </a:r>
            <a:r>
              <a:rPr lang="en-US" dirty="0"/>
              <a:t/>
            </a:r>
            <a:br>
              <a:rPr lang="en-US" dirty="0"/>
            </a:br>
            <a:r>
              <a:rPr lang="en-US" b="1" dirty="0"/>
              <a:t>COMP: Done.</a:t>
            </a:r>
            <a:endParaRPr lang="en-US" dirty="0"/>
          </a:p>
          <a:p>
            <a:endParaRPr lang="en-US" dirty="0"/>
          </a:p>
        </p:txBody>
      </p:sp>
    </p:spTree>
    <p:extLst>
      <p:ext uri="{BB962C8B-B14F-4D97-AF65-F5344CB8AC3E}">
        <p14:creationId xmlns:p14="http://schemas.microsoft.com/office/powerpoint/2010/main" val="403944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UI and touch display used in our project:</a:t>
            </a:r>
          </a:p>
        </p:txBody>
      </p:sp>
      <p:sp>
        <p:nvSpPr>
          <p:cNvPr id="6" name="Content Placeholder 5"/>
          <p:cNvSpPr>
            <a:spLocks noGrp="1"/>
          </p:cNvSpPr>
          <p:nvPr>
            <p:ph sz="half" idx="1"/>
          </p:nvPr>
        </p:nvSpPr>
        <p:spPr>
          <a:xfrm>
            <a:off x="1069848" y="2194560"/>
            <a:ext cx="5635752" cy="3977640"/>
          </a:xfrm>
        </p:spPr>
        <p:txBody>
          <a:bodyPr/>
          <a:lstStyle/>
          <a:p>
            <a:r>
              <a:rPr lang="en-US" dirty="0"/>
              <a:t>As our project contains the graphical and pictorial information, so I have developed a UI which is combination of GUI and menu based interface on touch display.</a:t>
            </a:r>
          </a:p>
          <a:p>
            <a:r>
              <a:rPr lang="en-US" dirty="0"/>
              <a:t>We chose Nextion display to use in our project because it comes with Nextion Editor to develop GUIs. </a:t>
            </a:r>
          </a:p>
          <a:p>
            <a:r>
              <a:rPr lang="en-US" dirty="0"/>
              <a:t>It is easy to develop GUI using Nextion Editor as instruction set and other information needed to develop </a:t>
            </a:r>
            <a:r>
              <a:rPr lang="en-US" dirty="0" smtClean="0"/>
              <a:t>GUI such as tutorials and examples are </a:t>
            </a:r>
            <a:r>
              <a:rPr lang="en-US" dirty="0"/>
              <a:t>available on Official site of Nextion.</a:t>
            </a:r>
          </a:p>
          <a:p>
            <a:endParaRPr lang="en-US" dirty="0"/>
          </a:p>
        </p:txBody>
      </p:sp>
      <p:pic>
        <p:nvPicPr>
          <p:cNvPr id="8" name="Content Placeholder 7"/>
          <p:cNvPicPr>
            <a:picLocks noGrp="1" noChangeAspect="1"/>
          </p:cNvPicPr>
          <p:nvPr>
            <p:ph sz="half" idx="2"/>
          </p:nvPr>
        </p:nvPicPr>
        <p:blipFill>
          <a:blip r:embed="rId2"/>
          <a:stretch>
            <a:fillRect/>
          </a:stretch>
        </p:blipFill>
        <p:spPr>
          <a:xfrm>
            <a:off x="7618459" y="2194560"/>
            <a:ext cx="4220164" cy="3829584"/>
          </a:xfrm>
          <a:prstGeom prst="rect">
            <a:avLst/>
          </a:prstGeom>
        </p:spPr>
      </p:pic>
    </p:spTree>
    <p:extLst>
      <p:ext uri="{BB962C8B-B14F-4D97-AF65-F5344CB8AC3E}">
        <p14:creationId xmlns:p14="http://schemas.microsoft.com/office/powerpoint/2010/main" val="297771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4886" y="0"/>
            <a:ext cx="10788323" cy="1609344"/>
          </a:xfrm>
        </p:spPr>
        <p:txBody>
          <a:bodyPr/>
          <a:lstStyle/>
          <a:p>
            <a:r>
              <a:rPr lang="en-US" b="1" dirty="0"/>
              <a:t>4.3’’ LCD Touch Display (Nextion):</a:t>
            </a:r>
            <a:endParaRPr lang="en-US" dirty="0"/>
          </a:p>
        </p:txBody>
      </p:sp>
      <p:sp>
        <p:nvSpPr>
          <p:cNvPr id="6" name="Content Placeholder 5"/>
          <p:cNvSpPr>
            <a:spLocks noGrp="1"/>
          </p:cNvSpPr>
          <p:nvPr>
            <p:ph idx="1"/>
          </p:nvPr>
        </p:nvSpPr>
        <p:spPr>
          <a:xfrm>
            <a:off x="1069848" y="1609343"/>
            <a:ext cx="10058400" cy="4296157"/>
          </a:xfrm>
        </p:spPr>
        <p:txBody>
          <a:bodyPr>
            <a:normAutofit lnSpcReduction="10000"/>
          </a:bodyPr>
          <a:lstStyle/>
          <a:p>
            <a:r>
              <a:rPr lang="en-US" sz="2800" dirty="0"/>
              <a:t>Nextion is mainly applied to IoT or consumer electronics field. It is the best solution to replace the traditional LCD and LED Nixie tube. With the Nextion Editor software ,users are able to create and design their own interfaces for Nextion display.</a:t>
            </a:r>
          </a:p>
          <a:p>
            <a:r>
              <a:rPr lang="en-US" sz="2800" dirty="0"/>
              <a:t> The Nextion has a built-in ARM microcontroller that controls the display, for example it takes care of generating the buttons, creating text, store images or change the background.</a:t>
            </a:r>
          </a:p>
          <a:p>
            <a:r>
              <a:rPr lang="en-US" sz="2800" dirty="0"/>
              <a:t> The Nextion communicates with any microcontroller using serial communication at a 9600 baud rate.</a:t>
            </a:r>
          </a:p>
          <a:p>
            <a:endParaRPr lang="en-US" dirty="0"/>
          </a:p>
          <a:p>
            <a:endParaRPr lang="en-US" dirty="0"/>
          </a:p>
        </p:txBody>
      </p:sp>
    </p:spTree>
    <p:extLst>
      <p:ext uri="{BB962C8B-B14F-4D97-AF65-F5344CB8AC3E}">
        <p14:creationId xmlns:p14="http://schemas.microsoft.com/office/powerpoint/2010/main" val="3518055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elements of LCD touch screen </a:t>
            </a:r>
            <a:endParaRPr lang="en-US" dirty="0"/>
          </a:p>
        </p:txBody>
      </p:sp>
      <p:pic>
        <p:nvPicPr>
          <p:cNvPr id="4" name="Picture 2" descr="https://cdn.nextion.tech/wp-content/uploads/2017/09/600px-Nx4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7974" y="2379662"/>
            <a:ext cx="6194943" cy="399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2015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115" y="194346"/>
            <a:ext cx="10831866" cy="1609344"/>
          </a:xfrm>
        </p:spPr>
        <p:txBody>
          <a:bodyPr/>
          <a:lstStyle/>
          <a:p>
            <a:r>
              <a:rPr lang="en-US" b="1" dirty="0"/>
              <a:t>Specifications of touch display:</a:t>
            </a:r>
            <a:endParaRPr lang="en-US" dirty="0"/>
          </a:p>
        </p:txBody>
      </p:sp>
      <p:sp>
        <p:nvSpPr>
          <p:cNvPr id="3" name="Content Placeholder 2"/>
          <p:cNvSpPr>
            <a:spLocks noGrp="1"/>
          </p:cNvSpPr>
          <p:nvPr>
            <p:ph idx="1"/>
          </p:nvPr>
        </p:nvSpPr>
        <p:spPr>
          <a:xfrm>
            <a:off x="1069848" y="1803690"/>
            <a:ext cx="10058400" cy="4785796"/>
          </a:xfrm>
        </p:spPr>
        <p:txBody>
          <a:bodyPr>
            <a:normAutofit fontScale="92500" lnSpcReduction="10000"/>
          </a:bodyPr>
          <a:lstStyle/>
          <a:p>
            <a:r>
              <a:rPr lang="en-US" dirty="0"/>
              <a:t>Compatible with Raspberry Pi, Arduino and other MCUs.</a:t>
            </a:r>
          </a:p>
          <a:p>
            <a:r>
              <a:rPr lang="en-US" dirty="0"/>
              <a:t>480 x 272 resolution</a:t>
            </a:r>
          </a:p>
          <a:p>
            <a:r>
              <a:rPr lang="en-US" dirty="0"/>
              <a:t>RGB 65K real life colors</a:t>
            </a:r>
          </a:p>
          <a:p>
            <a:pPr>
              <a:tabLst>
                <a:tab pos="5892800" algn="l"/>
              </a:tabLst>
            </a:pPr>
            <a:r>
              <a:rPr lang="en-US" dirty="0"/>
              <a:t>TFT monitor with integrated 4-wire resistive touch panel</a:t>
            </a:r>
          </a:p>
          <a:p>
            <a:r>
              <a:rPr lang="en-US" dirty="0"/>
              <a:t>Easy 4 pin interface to any TTL serial host</a:t>
            </a:r>
          </a:p>
          <a:p>
            <a:r>
              <a:rPr lang="en-US" dirty="0"/>
              <a:t>16M Flash memory for user application code and data</a:t>
            </a:r>
          </a:p>
          <a:p>
            <a:r>
              <a:rPr lang="en-US" dirty="0"/>
              <a:t>On board micro-SD card for firmware update</a:t>
            </a:r>
          </a:p>
          <a:p>
            <a:r>
              <a:rPr lang="en-US" dirty="0"/>
              <a:t>Viewing Area: 95.04mm (L) × 53.86mm (W)</a:t>
            </a:r>
          </a:p>
          <a:p>
            <a:r>
              <a:rPr lang="en-US" dirty="0"/>
              <a:t>Adjustable brightness: 0 ~ 230 nit, the adjustment interval is 1%</a:t>
            </a:r>
          </a:p>
          <a:p>
            <a:r>
              <a:rPr lang="en-US" dirty="0"/>
              <a:t>5V250mA power consumption</a:t>
            </a:r>
          </a:p>
          <a:p>
            <a:r>
              <a:rPr lang="en-US" dirty="0"/>
              <a:t>Has a built-in RTC</a:t>
            </a:r>
          </a:p>
          <a:p>
            <a:r>
              <a:rPr lang="en-US" dirty="0"/>
              <a:t>supports GPIOs</a:t>
            </a:r>
          </a:p>
          <a:p>
            <a:endParaRPr lang="en-US" dirty="0"/>
          </a:p>
          <a:p>
            <a:endParaRPr lang="en-US" dirty="0"/>
          </a:p>
        </p:txBody>
      </p:sp>
    </p:spTree>
    <p:extLst>
      <p:ext uri="{BB962C8B-B14F-4D97-AF65-F5344CB8AC3E}">
        <p14:creationId xmlns:p14="http://schemas.microsoft.com/office/powerpoint/2010/main" val="173665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076" y="150804"/>
            <a:ext cx="10058400" cy="1609344"/>
          </a:xfrm>
        </p:spPr>
        <p:txBody>
          <a:bodyPr/>
          <a:lstStyle/>
          <a:p>
            <a:r>
              <a:rPr lang="en-US" b="1" dirty="0"/>
              <a:t>Nextion editor: </a:t>
            </a:r>
            <a:r>
              <a:rPr lang="en-US" b="1" dirty="0" smtClean="0"/>
              <a:t>making </a:t>
            </a:r>
            <a:r>
              <a:rPr lang="en-US" b="1" dirty="0" err="1" smtClean="0"/>
              <a:t>gui</a:t>
            </a:r>
            <a:endParaRPr lang="en-US" dirty="0"/>
          </a:p>
        </p:txBody>
      </p:sp>
      <p:sp>
        <p:nvSpPr>
          <p:cNvPr id="3" name="Content Placeholder 2"/>
          <p:cNvSpPr>
            <a:spLocks noGrp="1"/>
          </p:cNvSpPr>
          <p:nvPr>
            <p:ph idx="1"/>
          </p:nvPr>
        </p:nvSpPr>
        <p:spPr>
          <a:xfrm>
            <a:off x="895676" y="1919804"/>
            <a:ext cx="10058400" cy="3189225"/>
          </a:xfrm>
        </p:spPr>
        <p:txBody>
          <a:bodyPr>
            <a:normAutofit/>
          </a:bodyPr>
          <a:lstStyle/>
          <a:p>
            <a:r>
              <a:rPr lang="en-US" sz="2800" dirty="0"/>
              <a:t>The GUI design and layout is done in a development environment (IDE) provided by ITead Studio. </a:t>
            </a:r>
          </a:p>
          <a:p>
            <a:r>
              <a:rPr lang="en-US" sz="2800" dirty="0"/>
              <a:t>Once installed opening the IDE presents the user with a clean and well organized user interface. </a:t>
            </a:r>
          </a:p>
          <a:p>
            <a:r>
              <a:rPr lang="en-US" sz="2800" dirty="0"/>
              <a:t>The IDE is organized into 8 sections as shown in the image in next slide, each section has a unique task to perform or information to convey.</a:t>
            </a:r>
          </a:p>
          <a:p>
            <a:endParaRPr lang="en-US" sz="2800" dirty="0"/>
          </a:p>
        </p:txBody>
      </p:sp>
    </p:spTree>
    <p:extLst>
      <p:ext uri="{BB962C8B-B14F-4D97-AF65-F5344CB8AC3E}">
        <p14:creationId xmlns:p14="http://schemas.microsoft.com/office/powerpoint/2010/main" val="636417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104900" y="0"/>
            <a:ext cx="7645400" cy="1469644"/>
          </a:xfrm>
        </p:spPr>
        <p:txBody>
          <a:bodyPr/>
          <a:lstStyle/>
          <a:p>
            <a:r>
              <a:rPr lang="en-US" b="1" dirty="0"/>
              <a:t>Nextion Editor IDE:</a:t>
            </a:r>
          </a:p>
        </p:txBody>
      </p:sp>
      <p:pic>
        <p:nvPicPr>
          <p:cNvPr id="14" name="Content Placeholder 4"/>
          <p:cNvPicPr>
            <a:picLocks noGrp="1" noChangeAspect="1"/>
          </p:cNvPicPr>
          <p:nvPr>
            <p:ph sz="half" idx="1"/>
          </p:nvPr>
        </p:nvPicPr>
        <p:blipFill rotWithShape="1">
          <a:blip r:embed="rId2"/>
          <a:srcRect l="15726" t="23798" r="27255" b="14831"/>
          <a:stretch/>
        </p:blipFill>
        <p:spPr bwMode="auto">
          <a:xfrm>
            <a:off x="1244600" y="1229665"/>
            <a:ext cx="9436100" cy="5399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21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5348" y="116332"/>
            <a:ext cx="10058400" cy="1128268"/>
          </a:xfrm>
        </p:spPr>
        <p:txBody>
          <a:bodyPr/>
          <a:lstStyle/>
          <a:p>
            <a:r>
              <a:rPr lang="en-US" b="1" dirty="0"/>
              <a:t>Nextion Editor IDE:</a:t>
            </a:r>
            <a:endParaRPr lang="en-US" dirty="0"/>
          </a:p>
        </p:txBody>
      </p:sp>
      <p:sp>
        <p:nvSpPr>
          <p:cNvPr id="3" name="Content Placeholder 2"/>
          <p:cNvSpPr>
            <a:spLocks noGrp="1"/>
          </p:cNvSpPr>
          <p:nvPr>
            <p:ph idx="1"/>
          </p:nvPr>
        </p:nvSpPr>
        <p:spPr>
          <a:xfrm>
            <a:off x="777748" y="1244600"/>
            <a:ext cx="10058400" cy="5422900"/>
          </a:xfrm>
        </p:spPr>
        <p:txBody>
          <a:bodyPr>
            <a:normAutofit fontScale="92500" lnSpcReduction="10000"/>
          </a:bodyPr>
          <a:lstStyle/>
          <a:p>
            <a:pPr marL="0" indent="0">
              <a:buNone/>
            </a:pPr>
            <a:endParaRPr lang="en-US" sz="1600" dirty="0">
              <a:cs typeface="Times New Roman" panose="02020603050405020304" pitchFamily="18" charset="0"/>
            </a:endParaRPr>
          </a:p>
          <a:p>
            <a:pPr marL="457200" indent="-457200">
              <a:buFont typeface="+mj-lt"/>
              <a:buAutoNum type="arabicPeriod"/>
            </a:pPr>
            <a:r>
              <a:rPr lang="en-US" b="1" dirty="0"/>
              <a:t>Main Menu : </a:t>
            </a:r>
            <a:r>
              <a:rPr lang="en-US" dirty="0"/>
              <a:t>Menus including save, open, etc. are found here.</a:t>
            </a:r>
          </a:p>
          <a:p>
            <a:pPr marL="457200" indent="-457200">
              <a:buFont typeface="+mj-lt"/>
              <a:buAutoNum type="arabicPeriod"/>
            </a:pPr>
            <a:r>
              <a:rPr lang="en-US" b="1" dirty="0"/>
              <a:t>Canvas</a:t>
            </a:r>
            <a:r>
              <a:rPr lang="en-US" dirty="0"/>
              <a:t> –Working area, this is where the graphical display is designed and shown. It is in this area a scale representation of the display is shown as a canvas on which to work. All desired components are added and arranged with in this area to represent how the final display should look</a:t>
            </a:r>
          </a:p>
          <a:p>
            <a:pPr marL="457200" indent="-457200">
              <a:buFont typeface="+mj-lt"/>
              <a:buAutoNum type="arabicPeriod"/>
            </a:pPr>
            <a:r>
              <a:rPr lang="en-US" b="1" dirty="0"/>
              <a:t>Toolbox</a:t>
            </a:r>
            <a:r>
              <a:rPr lang="en-US" dirty="0"/>
              <a:t> – this is where we have a wide variety of components we can add to the user interface, like pictures, progress bar, buttons, sliders, and much more.</a:t>
            </a:r>
          </a:p>
          <a:p>
            <a:pPr marL="457200" indent="-457200">
              <a:buFont typeface="+mj-lt"/>
              <a:buAutoNum type="arabicPeriod"/>
            </a:pPr>
            <a:r>
              <a:rPr lang="en-US" b="1" dirty="0"/>
              <a:t>Picture/Fonts list</a:t>
            </a:r>
            <a:r>
              <a:rPr lang="en-US" dirty="0"/>
              <a:t> – this shows the fonts and pictures imported to our projects. Here we can also add new fonts and pictures.</a:t>
            </a:r>
          </a:p>
          <a:p>
            <a:pPr marL="457200" indent="-457200">
              <a:buFont typeface="+mj-lt"/>
              <a:buAutoNum type="arabicPeriod"/>
            </a:pPr>
            <a:r>
              <a:rPr lang="en-US" b="1" dirty="0"/>
              <a:t>Page</a:t>
            </a:r>
            <a:r>
              <a:rPr lang="en-US" dirty="0"/>
              <a:t> </a:t>
            </a:r>
            <a:r>
              <a:rPr lang="en-US" b="1" dirty="0"/>
              <a:t>area</a:t>
            </a:r>
            <a:r>
              <a:rPr lang="en-US" dirty="0"/>
              <a:t> – we can manage our pages here, like add more pages, copy and delete pages.</a:t>
            </a:r>
          </a:p>
          <a:p>
            <a:pPr marL="457200" indent="-457200">
              <a:buFont typeface="+mj-lt"/>
              <a:buAutoNum type="arabicPeriod"/>
            </a:pPr>
            <a:r>
              <a:rPr lang="en-US" b="1" dirty="0"/>
              <a:t>Attributes area</a:t>
            </a:r>
            <a:r>
              <a:rPr lang="en-US" dirty="0"/>
              <a:t> – this part shows our component’s attributes. We can edit the component’s attributes here.</a:t>
            </a:r>
          </a:p>
          <a:p>
            <a:pPr marL="457200" indent="-457200">
              <a:buFont typeface="+mj-lt"/>
              <a:buAutoNum type="arabicPeriod"/>
            </a:pPr>
            <a:r>
              <a:rPr lang="en-US" b="1" dirty="0"/>
              <a:t>Compiler output window</a:t>
            </a:r>
            <a:r>
              <a:rPr lang="en-US" dirty="0"/>
              <a:t> – this will show any errors occurred during compiling.</a:t>
            </a:r>
          </a:p>
          <a:p>
            <a:pPr marL="457200" indent="-457200">
              <a:buFont typeface="+mj-lt"/>
              <a:buAutoNum type="arabicPeriod"/>
            </a:pPr>
            <a:r>
              <a:rPr lang="en-US" b="1" dirty="0"/>
              <a:t>Event window</a:t>
            </a:r>
            <a:r>
              <a:rPr lang="en-US" dirty="0"/>
              <a:t> – here we can add code to be run when an event is met.</a:t>
            </a:r>
          </a:p>
          <a:p>
            <a:endParaRPr lang="en-US" dirty="0"/>
          </a:p>
          <a:p>
            <a:endParaRPr lang="en-US" dirty="0"/>
          </a:p>
        </p:txBody>
      </p:sp>
    </p:spTree>
    <p:extLst>
      <p:ext uri="{BB962C8B-B14F-4D97-AF65-F5344CB8AC3E}">
        <p14:creationId xmlns:p14="http://schemas.microsoft.com/office/powerpoint/2010/main" val="1975185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748" y="116332"/>
            <a:ext cx="10058400" cy="1609344"/>
          </a:xfrm>
        </p:spPr>
        <p:txBody>
          <a:bodyPr/>
          <a:lstStyle/>
          <a:p>
            <a:r>
              <a:rPr lang="en-US" dirty="0"/>
              <a:t>Making GUI:</a:t>
            </a:r>
          </a:p>
        </p:txBody>
      </p:sp>
      <p:sp>
        <p:nvSpPr>
          <p:cNvPr id="3" name="Content Placeholder 2"/>
          <p:cNvSpPr>
            <a:spLocks noGrp="1"/>
          </p:cNvSpPr>
          <p:nvPr>
            <p:ph idx="1"/>
          </p:nvPr>
        </p:nvSpPr>
        <p:spPr>
          <a:xfrm>
            <a:off x="1069848" y="1371600"/>
            <a:ext cx="10058400" cy="4800600"/>
          </a:xfrm>
        </p:spPr>
        <p:txBody>
          <a:bodyPr/>
          <a:lstStyle/>
          <a:p>
            <a:r>
              <a:rPr lang="en-US" dirty="0"/>
              <a:t>Clicked on new project and selected my device and selected display model.</a:t>
            </a:r>
          </a:p>
          <a:p>
            <a:pPr marL="0" indent="0">
              <a:buNone/>
            </a:pPr>
            <a:endParaRPr lang="en-US" dirty="0"/>
          </a:p>
        </p:txBody>
      </p:sp>
      <p:pic>
        <p:nvPicPr>
          <p:cNvPr id="4" name="Picture 3"/>
          <p:cNvPicPr>
            <a:picLocks noChangeAspect="1"/>
          </p:cNvPicPr>
          <p:nvPr/>
        </p:nvPicPr>
        <p:blipFill>
          <a:blip r:embed="rId2"/>
          <a:stretch>
            <a:fillRect/>
          </a:stretch>
        </p:blipFill>
        <p:spPr>
          <a:xfrm>
            <a:off x="1328511" y="1854200"/>
            <a:ext cx="8859937" cy="4778375"/>
          </a:xfrm>
          <a:prstGeom prst="rect">
            <a:avLst/>
          </a:prstGeom>
        </p:spPr>
      </p:pic>
    </p:spTree>
    <p:extLst>
      <p:ext uri="{BB962C8B-B14F-4D97-AF65-F5344CB8AC3E}">
        <p14:creationId xmlns:p14="http://schemas.microsoft.com/office/powerpoint/2010/main" val="201460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448" y="129032"/>
            <a:ext cx="10058400" cy="1609344"/>
          </a:xfrm>
        </p:spPr>
        <p:txBody>
          <a:bodyPr/>
          <a:lstStyle/>
          <a:p>
            <a:r>
              <a:rPr lang="en-US" dirty="0"/>
              <a:t>Making GUI:</a:t>
            </a:r>
          </a:p>
        </p:txBody>
      </p:sp>
      <p:sp>
        <p:nvSpPr>
          <p:cNvPr id="5" name="Content Placeholder 4"/>
          <p:cNvSpPr>
            <a:spLocks noGrp="1"/>
          </p:cNvSpPr>
          <p:nvPr>
            <p:ph idx="1"/>
          </p:nvPr>
        </p:nvSpPr>
        <p:spPr>
          <a:xfrm>
            <a:off x="806322" y="1486408"/>
            <a:ext cx="10058400" cy="4050792"/>
          </a:xfrm>
        </p:spPr>
        <p:txBody>
          <a:bodyPr/>
          <a:lstStyle/>
          <a:p>
            <a:r>
              <a:rPr lang="en-US" dirty="0"/>
              <a:t>Now we will select display direction according to our requirement.</a:t>
            </a:r>
          </a:p>
          <a:p>
            <a:r>
              <a:rPr lang="en-US" dirty="0"/>
              <a:t>Here, we have selected horizontal 0.</a:t>
            </a:r>
          </a:p>
          <a:p>
            <a:endParaRPr lang="en-US" dirty="0"/>
          </a:p>
        </p:txBody>
      </p:sp>
      <p:pic>
        <p:nvPicPr>
          <p:cNvPr id="6" name="Content Placeholder 4"/>
          <p:cNvPicPr>
            <a:picLocks noChangeAspect="1"/>
          </p:cNvPicPr>
          <p:nvPr/>
        </p:nvPicPr>
        <p:blipFill>
          <a:blip r:embed="rId2"/>
          <a:stretch>
            <a:fillRect/>
          </a:stretch>
        </p:blipFill>
        <p:spPr>
          <a:xfrm>
            <a:off x="2216734" y="2438400"/>
            <a:ext cx="7205827" cy="4051300"/>
          </a:xfrm>
          <a:prstGeom prst="rect">
            <a:avLst/>
          </a:prstGeom>
        </p:spPr>
      </p:pic>
    </p:spTree>
    <p:extLst>
      <p:ext uri="{BB962C8B-B14F-4D97-AF65-F5344CB8AC3E}">
        <p14:creationId xmlns:p14="http://schemas.microsoft.com/office/powerpoint/2010/main" val="334463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57392" y="299303"/>
            <a:ext cx="10058400" cy="1450757"/>
          </a:xfrm>
        </p:spPr>
        <p:txBody>
          <a:bodyPr/>
          <a:lstStyle/>
          <a:p>
            <a:r>
              <a:rPr lang="en-US" b="1" dirty="0"/>
              <a:t>Table of contents:</a:t>
            </a:r>
          </a:p>
        </p:txBody>
      </p:sp>
      <p:sp>
        <p:nvSpPr>
          <p:cNvPr id="3" name="Content Placeholder 2"/>
          <p:cNvSpPr>
            <a:spLocks noGrp="1"/>
          </p:cNvSpPr>
          <p:nvPr>
            <p:ph idx="1"/>
          </p:nvPr>
        </p:nvSpPr>
        <p:spPr>
          <a:xfrm>
            <a:off x="822492" y="1750060"/>
            <a:ext cx="10515600" cy="4422140"/>
          </a:xfrm>
        </p:spPr>
        <p:txBody>
          <a:bodyPr>
            <a:normAutofit/>
          </a:bodyPr>
          <a:lstStyle/>
          <a:p>
            <a:r>
              <a:rPr lang="en-US" dirty="0"/>
              <a:t>Introduction to project</a:t>
            </a:r>
          </a:p>
          <a:p>
            <a:r>
              <a:rPr lang="en-US" dirty="0"/>
              <a:t>Why GUI is needed in project?</a:t>
            </a:r>
          </a:p>
          <a:p>
            <a:r>
              <a:rPr lang="en-US" dirty="0"/>
              <a:t>Graphical User Interface</a:t>
            </a:r>
          </a:p>
          <a:p>
            <a:r>
              <a:rPr lang="en-US" dirty="0"/>
              <a:t>Nextion Display</a:t>
            </a:r>
          </a:p>
          <a:p>
            <a:r>
              <a:rPr lang="en-US" dirty="0"/>
              <a:t>Nextion Editor</a:t>
            </a:r>
          </a:p>
          <a:p>
            <a:r>
              <a:rPr lang="en-US" dirty="0"/>
              <a:t>Making GUI</a:t>
            </a:r>
          </a:p>
          <a:p>
            <a:r>
              <a:rPr lang="en-US" dirty="0"/>
              <a:t>Transferring GUI to Touch screen</a:t>
            </a:r>
          </a:p>
          <a:p>
            <a:r>
              <a:rPr lang="en-US" dirty="0"/>
              <a:t>Output: Testing of Touch screen with </a:t>
            </a:r>
            <a:r>
              <a:rPr lang="en-US" dirty="0" smtClean="0"/>
              <a:t>GUI</a:t>
            </a:r>
          </a:p>
          <a:p>
            <a:r>
              <a:rPr lang="en-US" dirty="0" smtClean="0"/>
              <a:t>Conclusion</a:t>
            </a:r>
            <a:endParaRPr lang="en-US" dirty="0"/>
          </a:p>
          <a:p>
            <a:r>
              <a:rPr lang="en-US" dirty="0" smtClean="0"/>
              <a:t>References</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43136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48" y="279781"/>
            <a:ext cx="10058400" cy="1609344"/>
          </a:xfrm>
        </p:spPr>
        <p:txBody>
          <a:bodyPr/>
          <a:lstStyle/>
          <a:p>
            <a:r>
              <a:rPr lang="en-US" dirty="0"/>
              <a:t>Importing pictures and fonts to ide:</a:t>
            </a:r>
          </a:p>
        </p:txBody>
      </p:sp>
      <p:sp>
        <p:nvSpPr>
          <p:cNvPr id="3" name="Content Placeholder 2"/>
          <p:cNvSpPr>
            <a:spLocks noGrp="1"/>
          </p:cNvSpPr>
          <p:nvPr>
            <p:ph sz="half" idx="1"/>
          </p:nvPr>
        </p:nvSpPr>
        <p:spPr>
          <a:xfrm>
            <a:off x="368300" y="1889125"/>
            <a:ext cx="6697776" cy="4813835"/>
          </a:xfrm>
        </p:spPr>
        <p:txBody>
          <a:bodyPr>
            <a:normAutofit/>
          </a:bodyPr>
          <a:lstStyle/>
          <a:p>
            <a:r>
              <a:rPr lang="en-US" dirty="0"/>
              <a:t>In order to use pictures and fonts in GUI, first we need to import these.</a:t>
            </a:r>
          </a:p>
          <a:p>
            <a:r>
              <a:rPr lang="en-US" dirty="0"/>
              <a:t>To import fonts, we need to Open tools from menu bar, and then select fonts from font generator. </a:t>
            </a:r>
          </a:p>
          <a:p>
            <a:r>
              <a:rPr lang="en-US" dirty="0"/>
              <a:t>We need to select font size prior to </a:t>
            </a:r>
            <a:r>
              <a:rPr lang="en-US" dirty="0" smtClean="0"/>
              <a:t>inserting </a:t>
            </a:r>
            <a:r>
              <a:rPr lang="en-US" dirty="0"/>
              <a:t>text according to our </a:t>
            </a:r>
            <a:r>
              <a:rPr lang="en-US" dirty="0" smtClean="0"/>
              <a:t>requirement and we canno</a:t>
            </a:r>
            <a:r>
              <a:rPr lang="en-US" dirty="0" smtClean="0"/>
              <a:t>t change it afterwards</a:t>
            </a:r>
            <a:r>
              <a:rPr lang="en-US" dirty="0" smtClean="0"/>
              <a:t>.</a:t>
            </a:r>
            <a:endParaRPr lang="en-US" dirty="0"/>
          </a:p>
          <a:p>
            <a:r>
              <a:rPr lang="en-US" dirty="0"/>
              <a:t>To import pictures, we need to download any image of our choice and resize it according to our requirement.</a:t>
            </a:r>
          </a:p>
          <a:p>
            <a:r>
              <a:rPr lang="en-US" dirty="0"/>
              <a:t>For our display , we used 480 * 272 resolution image, because it fits the display properly.</a:t>
            </a:r>
          </a:p>
        </p:txBody>
      </p:sp>
      <p:pic>
        <p:nvPicPr>
          <p:cNvPr id="7" name="Content Placeholder 6"/>
          <p:cNvPicPr>
            <a:picLocks noGrp="1" noChangeAspect="1"/>
          </p:cNvPicPr>
          <p:nvPr>
            <p:ph sz="half" idx="2"/>
          </p:nvPr>
        </p:nvPicPr>
        <p:blipFill>
          <a:blip r:embed="rId2"/>
          <a:stretch>
            <a:fillRect/>
          </a:stretch>
        </p:blipFill>
        <p:spPr>
          <a:xfrm>
            <a:off x="7444028" y="1889125"/>
            <a:ext cx="4062172" cy="4813835"/>
          </a:xfrm>
          <a:prstGeom prst="rect">
            <a:avLst/>
          </a:prstGeom>
        </p:spPr>
      </p:pic>
    </p:spTree>
    <p:extLst>
      <p:ext uri="{BB962C8B-B14F-4D97-AF65-F5344CB8AC3E}">
        <p14:creationId xmlns:p14="http://schemas.microsoft.com/office/powerpoint/2010/main" val="191207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756"/>
            <a:ext cx="10058400" cy="1609344"/>
          </a:xfrm>
        </p:spPr>
        <p:txBody>
          <a:bodyPr/>
          <a:lstStyle/>
          <a:p>
            <a:r>
              <a:rPr lang="en-US" dirty="0" smtClean="0"/>
              <a:t>Instructions used in programming</a:t>
            </a:r>
            <a:endParaRPr lang="en-US" dirty="0"/>
          </a:p>
        </p:txBody>
      </p:sp>
      <p:sp>
        <p:nvSpPr>
          <p:cNvPr id="3" name="Content Placeholder 2"/>
          <p:cNvSpPr>
            <a:spLocks noGrp="1"/>
          </p:cNvSpPr>
          <p:nvPr>
            <p:ph sz="half" idx="1"/>
          </p:nvPr>
        </p:nvSpPr>
        <p:spPr>
          <a:xfrm>
            <a:off x="457200" y="1689100"/>
            <a:ext cx="5367528" cy="5003800"/>
          </a:xfrm>
        </p:spPr>
        <p:txBody>
          <a:bodyPr>
            <a:normAutofit lnSpcReduction="10000"/>
          </a:bodyPr>
          <a:lstStyle/>
          <a:p>
            <a:pPr marL="0" indent="0">
              <a:buNone/>
            </a:pPr>
            <a:r>
              <a:rPr lang="en-US" dirty="0" smtClean="0">
                <a:solidFill>
                  <a:srgbClr val="0070C0"/>
                </a:solidFill>
              </a:rPr>
              <a:t>page0.z0.val=page0.z0.val+1</a:t>
            </a:r>
            <a:r>
              <a:rPr lang="en-US" dirty="0">
                <a:solidFill>
                  <a:srgbClr val="0070C0"/>
                </a:solidFill>
              </a:rPr>
              <a:t>”. </a:t>
            </a:r>
            <a:endParaRPr lang="en-US" dirty="0" smtClean="0">
              <a:solidFill>
                <a:srgbClr val="0070C0"/>
              </a:solidFill>
            </a:endParaRPr>
          </a:p>
          <a:p>
            <a:r>
              <a:rPr lang="en-US" dirty="0" smtClean="0"/>
              <a:t>Page0 </a:t>
            </a:r>
            <a:r>
              <a:rPr lang="en-US" dirty="0"/>
              <a:t>refers to the screen number the component is part of. </a:t>
            </a:r>
            <a:endParaRPr lang="en-US" dirty="0" smtClean="0"/>
          </a:p>
          <a:p>
            <a:r>
              <a:rPr lang="en-US" dirty="0" smtClean="0"/>
              <a:t>Z0 </a:t>
            </a:r>
            <a:r>
              <a:rPr lang="en-US" dirty="0"/>
              <a:t>is the name of the </a:t>
            </a:r>
            <a:r>
              <a:rPr lang="en-US" dirty="0" smtClean="0"/>
              <a:t>component</a:t>
            </a:r>
          </a:p>
          <a:p>
            <a:r>
              <a:rPr lang="en-US" dirty="0" smtClean="0"/>
              <a:t>Val </a:t>
            </a:r>
            <a:r>
              <a:rPr lang="en-US" dirty="0"/>
              <a:t>is the value of the specific </a:t>
            </a:r>
            <a:r>
              <a:rPr lang="en-US" dirty="0" smtClean="0"/>
              <a:t>component</a:t>
            </a:r>
          </a:p>
          <a:p>
            <a:pPr marL="0" indent="0">
              <a:buNone/>
            </a:pPr>
            <a:endParaRPr lang="en-US" dirty="0" smtClean="0">
              <a:solidFill>
                <a:srgbClr val="0070C0"/>
              </a:solidFill>
            </a:endParaRPr>
          </a:p>
          <a:p>
            <a:pPr marL="0" indent="0">
              <a:buNone/>
            </a:pPr>
            <a:r>
              <a:rPr lang="en-US" dirty="0" smtClean="0">
                <a:solidFill>
                  <a:srgbClr val="0070C0"/>
                </a:solidFill>
              </a:rPr>
              <a:t>“</a:t>
            </a:r>
            <a:r>
              <a:rPr lang="en-US" dirty="0">
                <a:solidFill>
                  <a:srgbClr val="0070C0"/>
                </a:solidFill>
              </a:rPr>
              <a:t>n0.val=z0.val”. </a:t>
            </a:r>
            <a:endParaRPr lang="en-US" dirty="0" smtClean="0">
              <a:solidFill>
                <a:srgbClr val="0070C0"/>
              </a:solidFill>
            </a:endParaRPr>
          </a:p>
          <a:p>
            <a:r>
              <a:rPr lang="en-US" dirty="0" smtClean="0"/>
              <a:t>This </a:t>
            </a:r>
            <a:r>
              <a:rPr lang="en-US" dirty="0"/>
              <a:t>simple line updates the number displayed </a:t>
            </a:r>
            <a:r>
              <a:rPr lang="en-US" dirty="0" smtClean="0"/>
              <a:t>on </a:t>
            </a:r>
            <a:r>
              <a:rPr lang="en-US" dirty="0"/>
              <a:t>the </a:t>
            </a:r>
            <a:r>
              <a:rPr lang="en-US" dirty="0" smtClean="0"/>
              <a:t>screen.</a:t>
            </a:r>
          </a:p>
          <a:p>
            <a:pPr marL="0" indent="0">
              <a:buNone/>
            </a:pPr>
            <a:endParaRPr lang="en-US" dirty="0" smtClean="0"/>
          </a:p>
          <a:p>
            <a:pPr marL="0" indent="0">
              <a:buNone/>
            </a:pPr>
            <a:r>
              <a:rPr lang="en-US" dirty="0" smtClean="0">
                <a:solidFill>
                  <a:srgbClr val="0070C0"/>
                </a:solidFill>
              </a:rPr>
              <a:t>Page &lt;id&gt;</a:t>
            </a:r>
          </a:p>
          <a:p>
            <a:r>
              <a:rPr lang="en-US" dirty="0" smtClean="0"/>
              <a:t>This instruction change page number to specified page.</a:t>
            </a:r>
            <a:endParaRPr lang="en-US" dirty="0"/>
          </a:p>
        </p:txBody>
      </p:sp>
      <p:sp>
        <p:nvSpPr>
          <p:cNvPr id="4" name="Content Placeholder 3"/>
          <p:cNvSpPr>
            <a:spLocks noGrp="1"/>
          </p:cNvSpPr>
          <p:nvPr>
            <p:ph sz="half" idx="2"/>
          </p:nvPr>
        </p:nvSpPr>
        <p:spPr>
          <a:xfrm>
            <a:off x="6364224" y="1587500"/>
            <a:ext cx="4754880" cy="5016500"/>
          </a:xfrm>
        </p:spPr>
        <p:txBody>
          <a:bodyPr>
            <a:normAutofit lnSpcReduction="10000"/>
          </a:bodyPr>
          <a:lstStyle/>
          <a:p>
            <a:pPr marL="0" indent="0">
              <a:buNone/>
            </a:pPr>
            <a:r>
              <a:rPr lang="en-US" dirty="0" err="1">
                <a:solidFill>
                  <a:srgbClr val="0070C0"/>
                </a:solidFill>
              </a:rPr>
              <a:t>covx</a:t>
            </a:r>
            <a:r>
              <a:rPr lang="en-US" dirty="0">
                <a:solidFill>
                  <a:srgbClr val="0070C0"/>
                </a:solidFill>
              </a:rPr>
              <a:t> h0.val,t0.txt,0,0 // </a:t>
            </a:r>
            <a:endParaRPr lang="en-US" dirty="0" smtClean="0">
              <a:solidFill>
                <a:srgbClr val="0070C0"/>
              </a:solidFill>
            </a:endParaRPr>
          </a:p>
          <a:p>
            <a:r>
              <a:rPr lang="en-US" dirty="0" smtClean="0"/>
              <a:t>convert </a:t>
            </a:r>
            <a:r>
              <a:rPr lang="en-US" dirty="0"/>
              <a:t>value of h0 into t0.txt without leading zeros</a:t>
            </a:r>
            <a:r>
              <a:rPr lang="en-US" dirty="0"/>
              <a:t/>
            </a:r>
            <a:br>
              <a:rPr lang="en-US" dirty="0"/>
            </a:br>
            <a:endParaRPr lang="en-US" dirty="0" smtClean="0"/>
          </a:p>
          <a:p>
            <a:pPr marL="0" indent="0">
              <a:buNone/>
            </a:pPr>
            <a:r>
              <a:rPr lang="en-US" dirty="0">
                <a:solidFill>
                  <a:srgbClr val="0070C0"/>
                </a:solidFill>
              </a:rPr>
              <a:t>print t0.txt </a:t>
            </a:r>
            <a:endParaRPr lang="en-US" dirty="0" smtClean="0">
              <a:solidFill>
                <a:srgbClr val="0070C0"/>
              </a:solidFill>
            </a:endParaRPr>
          </a:p>
          <a:p>
            <a:r>
              <a:rPr lang="en-US" dirty="0" smtClean="0"/>
              <a:t>return </a:t>
            </a:r>
            <a:r>
              <a:rPr lang="en-US" dirty="0"/>
              <a:t>1 byte per char of t0.txt without null byte </a:t>
            </a:r>
            <a:r>
              <a:rPr lang="en-US" dirty="0" smtClean="0"/>
              <a:t>ending.</a:t>
            </a:r>
            <a:endParaRPr lang="en-US" dirty="0"/>
          </a:p>
        </p:txBody>
      </p:sp>
    </p:spTree>
    <p:extLst>
      <p:ext uri="{BB962C8B-B14F-4D97-AF65-F5344CB8AC3E}">
        <p14:creationId xmlns:p14="http://schemas.microsoft.com/office/powerpoint/2010/main" val="118458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30148" y="181356"/>
            <a:ext cx="10058400" cy="1609344"/>
          </a:xfrm>
        </p:spPr>
        <p:txBody>
          <a:bodyPr/>
          <a:lstStyle/>
          <a:p>
            <a:r>
              <a:rPr lang="en-US" dirty="0"/>
              <a:t>Main page of display:</a:t>
            </a:r>
          </a:p>
        </p:txBody>
      </p:sp>
      <p:sp>
        <p:nvSpPr>
          <p:cNvPr id="9" name="Content Placeholder 8"/>
          <p:cNvSpPr>
            <a:spLocks noGrp="1"/>
          </p:cNvSpPr>
          <p:nvPr>
            <p:ph sz="half" idx="1"/>
          </p:nvPr>
        </p:nvSpPr>
        <p:spPr>
          <a:xfrm>
            <a:off x="812800" y="1790700"/>
            <a:ext cx="5651500" cy="4988169"/>
          </a:xfrm>
        </p:spPr>
        <p:txBody>
          <a:bodyPr>
            <a:normAutofit/>
          </a:bodyPr>
          <a:lstStyle/>
          <a:p>
            <a:r>
              <a:rPr lang="en-US" dirty="0"/>
              <a:t>This is the first page of GUI. Nextion display loads page 0 by default on power ON  </a:t>
            </a:r>
          </a:p>
          <a:p>
            <a:r>
              <a:rPr lang="en-US" dirty="0"/>
              <a:t>In this page, I have inserted a background image of same resolution as that of touch display.</a:t>
            </a:r>
          </a:p>
          <a:p>
            <a:r>
              <a:rPr lang="en-US" dirty="0"/>
              <a:t>I have added three text boxes as per my </a:t>
            </a:r>
            <a:r>
              <a:rPr lang="en-US" dirty="0" smtClean="0"/>
              <a:t>requirement </a:t>
            </a:r>
            <a:r>
              <a:rPr lang="en-US" dirty="0"/>
              <a:t>and it is clear in this picture.</a:t>
            </a:r>
          </a:p>
          <a:p>
            <a:r>
              <a:rPr lang="en-US" dirty="0"/>
              <a:t>Most important thing </a:t>
            </a:r>
            <a:r>
              <a:rPr lang="en-US" dirty="0" smtClean="0"/>
              <a:t>here is </a:t>
            </a:r>
            <a:r>
              <a:rPr lang="en-US" dirty="0"/>
              <a:t>customer need to touch anywhere on this main page to enter into main menu. So, I have created a touch release event which will connect it to page 2(menu page).</a:t>
            </a:r>
          </a:p>
          <a:p>
            <a:pPr marL="0" indent="0">
              <a:buNone/>
            </a:pPr>
            <a:r>
              <a:rPr lang="en-US" dirty="0">
                <a:solidFill>
                  <a:srgbClr val="0070C0"/>
                </a:solidFill>
              </a:rPr>
              <a:t>  page 1     //this instruction will change page to the specified page(Here page 1) </a:t>
            </a:r>
          </a:p>
        </p:txBody>
      </p:sp>
      <p:pic>
        <p:nvPicPr>
          <p:cNvPr id="11" name="Content Placeholder 10"/>
          <p:cNvPicPr>
            <a:picLocks noGrp="1" noChangeAspect="1"/>
          </p:cNvPicPr>
          <p:nvPr>
            <p:ph sz="half" idx="2"/>
          </p:nvPr>
        </p:nvPicPr>
        <p:blipFill>
          <a:blip r:embed="rId2"/>
          <a:stretch>
            <a:fillRect/>
          </a:stretch>
        </p:blipFill>
        <p:spPr>
          <a:xfrm>
            <a:off x="6665950" y="2098902"/>
            <a:ext cx="5221250" cy="3127555"/>
          </a:xfrm>
          <a:prstGeom prst="rect">
            <a:avLst/>
          </a:prstGeom>
          <a:ln w="38100">
            <a:solidFill>
              <a:schemeClr val="tx1"/>
            </a:solidFill>
            <a:prstDash val="solid"/>
          </a:ln>
        </p:spPr>
      </p:pic>
    </p:spTree>
    <p:extLst>
      <p:ext uri="{BB962C8B-B14F-4D97-AF65-F5344CB8AC3E}">
        <p14:creationId xmlns:p14="http://schemas.microsoft.com/office/powerpoint/2010/main" val="771172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E298093-63E1-4662-97CB-8C62BDEA602F}"/>
              </a:ext>
            </a:extLst>
          </p:cNvPr>
          <p:cNvSpPr>
            <a:spLocks noGrp="1"/>
          </p:cNvSpPr>
          <p:nvPr>
            <p:ph type="title"/>
          </p:nvPr>
        </p:nvSpPr>
        <p:spPr/>
        <p:txBody>
          <a:bodyPr/>
          <a:lstStyle/>
          <a:p>
            <a:r>
              <a:rPr lang="en-US" dirty="0"/>
              <a:t>Order menu 1:</a:t>
            </a:r>
            <a:endParaRPr lang="en-IN" dirty="0"/>
          </a:p>
        </p:txBody>
      </p:sp>
      <p:sp>
        <p:nvSpPr>
          <p:cNvPr id="16" name="Content Placeholder 15">
            <a:extLst>
              <a:ext uri="{FF2B5EF4-FFF2-40B4-BE49-F238E27FC236}">
                <a16:creationId xmlns:a16="http://schemas.microsoft.com/office/drawing/2014/main" id="{D2FEC6D4-7E4F-43FE-AED5-5F587944903F}"/>
              </a:ext>
            </a:extLst>
          </p:cNvPr>
          <p:cNvSpPr>
            <a:spLocks noGrp="1"/>
          </p:cNvSpPr>
          <p:nvPr>
            <p:ph sz="half" idx="2"/>
          </p:nvPr>
        </p:nvSpPr>
        <p:spPr>
          <a:xfrm>
            <a:off x="6364224" y="1485900"/>
            <a:ext cx="5370576" cy="4686300"/>
          </a:xfrm>
        </p:spPr>
        <p:txBody>
          <a:bodyPr/>
          <a:lstStyle/>
          <a:p>
            <a:endParaRPr lang="en-US" dirty="0"/>
          </a:p>
          <a:p>
            <a:r>
              <a:rPr lang="en-US" sz="2400" dirty="0"/>
              <a:t>This is first page of the main menu, In which I have added two items pizza and burger.</a:t>
            </a:r>
          </a:p>
          <a:p>
            <a:r>
              <a:rPr lang="en-US" sz="2400" dirty="0" smtClean="0"/>
              <a:t>Firstly, </a:t>
            </a:r>
            <a:r>
              <a:rPr lang="en-US" sz="2400" dirty="0"/>
              <a:t>I have imported images for pizza and burger and I have selected the resolution for these pictures </a:t>
            </a:r>
            <a:r>
              <a:rPr lang="en-US" sz="2400" dirty="0" smtClean="0"/>
              <a:t>as </a:t>
            </a:r>
            <a:r>
              <a:rPr lang="en-US" sz="2400" dirty="0"/>
              <a:t>70*70.</a:t>
            </a:r>
          </a:p>
          <a:p>
            <a:r>
              <a:rPr lang="en-US" sz="2400" dirty="0"/>
              <a:t>Next to images I have added another text box for price and the check box to select the item.</a:t>
            </a:r>
            <a:endParaRPr lang="en-IN" sz="2400" dirty="0"/>
          </a:p>
        </p:txBody>
      </p:sp>
      <p:pic>
        <p:nvPicPr>
          <p:cNvPr id="21" name="Picture 20">
            <a:extLst>
              <a:ext uri="{FF2B5EF4-FFF2-40B4-BE49-F238E27FC236}">
                <a16:creationId xmlns:a16="http://schemas.microsoft.com/office/drawing/2014/main" id="{4CC0E176-AEF2-429F-9102-E4AF42548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48" y="2249852"/>
            <a:ext cx="5294376" cy="3383651"/>
          </a:xfrm>
          <a:prstGeom prst="rect">
            <a:avLst/>
          </a:prstGeom>
          <a:ln w="28575">
            <a:solidFill>
              <a:schemeClr val="tx1"/>
            </a:solidFill>
            <a:prstDash val="solid"/>
          </a:ln>
        </p:spPr>
      </p:pic>
    </p:spTree>
    <p:extLst>
      <p:ext uri="{BB962C8B-B14F-4D97-AF65-F5344CB8AC3E}">
        <p14:creationId xmlns:p14="http://schemas.microsoft.com/office/powerpoint/2010/main" val="1871651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088D-00F0-431F-BA9F-B175DC0D843E}"/>
              </a:ext>
            </a:extLst>
          </p:cNvPr>
          <p:cNvSpPr>
            <a:spLocks noGrp="1"/>
          </p:cNvSpPr>
          <p:nvPr>
            <p:ph type="title"/>
          </p:nvPr>
        </p:nvSpPr>
        <p:spPr/>
        <p:txBody>
          <a:bodyPr/>
          <a:lstStyle/>
          <a:p>
            <a:r>
              <a:rPr lang="en-US" dirty="0"/>
              <a:t>Order menu 1:</a:t>
            </a:r>
            <a:endParaRPr lang="en-IN" dirty="0"/>
          </a:p>
        </p:txBody>
      </p:sp>
      <p:sp>
        <p:nvSpPr>
          <p:cNvPr id="4" name="Content Placeholder 3">
            <a:extLst>
              <a:ext uri="{FF2B5EF4-FFF2-40B4-BE49-F238E27FC236}">
                <a16:creationId xmlns:a16="http://schemas.microsoft.com/office/drawing/2014/main" id="{6E3CFA55-C246-418C-B3B6-2F5DE6B8A798}"/>
              </a:ext>
            </a:extLst>
          </p:cNvPr>
          <p:cNvSpPr>
            <a:spLocks noGrp="1"/>
          </p:cNvSpPr>
          <p:nvPr>
            <p:ph sz="half" idx="2"/>
          </p:nvPr>
        </p:nvSpPr>
        <p:spPr>
          <a:xfrm>
            <a:off x="791308" y="2027505"/>
            <a:ext cx="5178669" cy="4513971"/>
          </a:xfrm>
        </p:spPr>
        <p:txBody>
          <a:bodyPr>
            <a:normAutofit fontScale="92500" lnSpcReduction="10000"/>
          </a:bodyPr>
          <a:lstStyle/>
          <a:p>
            <a:r>
              <a:rPr lang="en-US" dirty="0"/>
              <a:t>I have added one </a:t>
            </a:r>
            <a:r>
              <a:rPr lang="en-US" b="1" dirty="0"/>
              <a:t>touch release event </a:t>
            </a:r>
            <a:r>
              <a:rPr lang="en-US" dirty="0"/>
              <a:t>with check box whose code is given below </a:t>
            </a:r>
          </a:p>
          <a:p>
            <a:pPr marL="274320" lvl="1" indent="0">
              <a:buNone/>
            </a:pPr>
            <a:r>
              <a:rPr lang="en-US" dirty="0" smtClean="0">
                <a:solidFill>
                  <a:srgbClr val="0070C0"/>
                </a:solidFill>
              </a:rPr>
              <a:t>if(c0.val</a:t>
            </a:r>
            <a:r>
              <a:rPr lang="en-US" dirty="0">
                <a:solidFill>
                  <a:srgbClr val="0070C0"/>
                </a:solidFill>
              </a:rPr>
              <a:t>==0)</a:t>
            </a:r>
          </a:p>
          <a:p>
            <a:pPr marL="274320" lvl="1" indent="0">
              <a:buNone/>
            </a:pPr>
            <a:r>
              <a:rPr lang="en-US" dirty="0">
                <a:solidFill>
                  <a:srgbClr val="0070C0"/>
                </a:solidFill>
              </a:rPr>
              <a:t>{  n0.val=0  </a:t>
            </a:r>
            <a:endParaRPr lang="en-US" dirty="0" smtClean="0">
              <a:solidFill>
                <a:srgbClr val="0070C0"/>
              </a:solidFill>
            </a:endParaRPr>
          </a:p>
          <a:p>
            <a:pPr marL="274320" lvl="1" indent="0">
              <a:buNone/>
            </a:pPr>
            <a:r>
              <a:rPr lang="en-US" dirty="0" err="1" smtClean="0">
                <a:solidFill>
                  <a:srgbClr val="0070C0"/>
                </a:solidFill>
              </a:rPr>
              <a:t>counter.val</a:t>
            </a:r>
            <a:r>
              <a:rPr lang="en-US" dirty="0" smtClean="0">
                <a:solidFill>
                  <a:srgbClr val="0070C0"/>
                </a:solidFill>
              </a:rPr>
              <a:t>-</a:t>
            </a:r>
            <a:r>
              <a:rPr lang="en-US" dirty="0">
                <a:solidFill>
                  <a:srgbClr val="0070C0"/>
                </a:solidFill>
              </a:rPr>
              <a:t>=1  </a:t>
            </a:r>
            <a:endParaRPr lang="en-US" dirty="0" smtClean="0">
              <a:solidFill>
                <a:srgbClr val="0070C0"/>
              </a:solidFill>
            </a:endParaRPr>
          </a:p>
          <a:p>
            <a:pPr marL="274320" lvl="1" indent="0">
              <a:buNone/>
            </a:pPr>
            <a:r>
              <a:rPr lang="en-US" dirty="0" smtClean="0">
                <a:solidFill>
                  <a:srgbClr val="0070C0"/>
                </a:solidFill>
              </a:rPr>
              <a:t>item_1.txt</a:t>
            </a:r>
            <a:r>
              <a:rPr lang="en-US" dirty="0">
                <a:solidFill>
                  <a:srgbClr val="0070C0"/>
                </a:solidFill>
              </a:rPr>
              <a:t>=""}</a:t>
            </a:r>
          </a:p>
          <a:p>
            <a:pPr marL="274320" lvl="1" indent="0">
              <a:buNone/>
            </a:pPr>
            <a:r>
              <a:rPr lang="en-IN" dirty="0">
                <a:solidFill>
                  <a:srgbClr val="0070C0"/>
                </a:solidFill>
              </a:rPr>
              <a:t>Else</a:t>
            </a:r>
          </a:p>
          <a:p>
            <a:pPr marL="274320" lvl="1" indent="0">
              <a:buNone/>
            </a:pPr>
            <a:r>
              <a:rPr lang="en-IN" dirty="0">
                <a:solidFill>
                  <a:srgbClr val="0070C0"/>
                </a:solidFill>
              </a:rPr>
              <a:t>{ </a:t>
            </a:r>
          </a:p>
          <a:p>
            <a:pPr marL="274320" lvl="1" indent="0">
              <a:buNone/>
            </a:pPr>
            <a:r>
              <a:rPr lang="en-IN" dirty="0">
                <a:solidFill>
                  <a:srgbClr val="0070C0"/>
                </a:solidFill>
              </a:rPr>
              <a:t> </a:t>
            </a:r>
            <a:r>
              <a:rPr lang="en-IN" dirty="0" err="1">
                <a:solidFill>
                  <a:srgbClr val="0070C0"/>
                </a:solidFill>
              </a:rPr>
              <a:t>counter.val</a:t>
            </a:r>
            <a:r>
              <a:rPr lang="en-IN" dirty="0">
                <a:solidFill>
                  <a:srgbClr val="0070C0"/>
                </a:solidFill>
              </a:rPr>
              <a:t>+=1 </a:t>
            </a:r>
          </a:p>
          <a:p>
            <a:pPr marL="274320" lvl="1" indent="0">
              <a:buNone/>
            </a:pPr>
            <a:r>
              <a:rPr lang="en-IN" dirty="0">
                <a:solidFill>
                  <a:srgbClr val="0070C0"/>
                </a:solidFill>
              </a:rPr>
              <a:t> n0.val=1 </a:t>
            </a:r>
          </a:p>
          <a:p>
            <a:pPr marL="274320" lvl="1" indent="0">
              <a:buNone/>
            </a:pPr>
            <a:r>
              <a:rPr lang="en-IN" dirty="0">
                <a:solidFill>
                  <a:srgbClr val="0070C0"/>
                </a:solidFill>
              </a:rPr>
              <a:t>item_1.txt=""  </a:t>
            </a:r>
          </a:p>
          <a:p>
            <a:pPr marL="274320" lvl="1" indent="0">
              <a:buNone/>
            </a:pPr>
            <a:r>
              <a:rPr lang="en-IN" dirty="0" err="1">
                <a:solidFill>
                  <a:srgbClr val="0070C0"/>
                </a:solidFill>
              </a:rPr>
              <a:t>covx</a:t>
            </a:r>
            <a:r>
              <a:rPr lang="en-IN" dirty="0">
                <a:solidFill>
                  <a:srgbClr val="0070C0"/>
                </a:solidFill>
              </a:rPr>
              <a:t> n0.val,item_1.txt,0,0 </a:t>
            </a:r>
          </a:p>
          <a:p>
            <a:pPr marL="274320" lvl="1" indent="0">
              <a:buNone/>
            </a:pPr>
            <a:r>
              <a:rPr lang="en-IN" dirty="0">
                <a:solidFill>
                  <a:srgbClr val="0070C0"/>
                </a:solidFill>
              </a:rPr>
              <a:t>item_1.txt+="|23“</a:t>
            </a:r>
          </a:p>
          <a:p>
            <a:pPr marL="274320" lvl="1" indent="0">
              <a:buNone/>
            </a:pPr>
            <a:r>
              <a:rPr lang="en-IN" dirty="0">
                <a:solidFill>
                  <a:srgbClr val="0070C0"/>
                </a:solidFill>
              </a:rPr>
              <a:t>item_1.txt+="|PZA"}</a:t>
            </a:r>
          </a:p>
          <a:p>
            <a:pPr marL="274320" lvl="1" indent="0">
              <a:buNone/>
            </a:pPr>
            <a:r>
              <a:rPr lang="en-IN" dirty="0" err="1">
                <a:solidFill>
                  <a:srgbClr val="0070C0"/>
                </a:solidFill>
              </a:rPr>
              <a:t>itemn.val</a:t>
            </a:r>
            <a:r>
              <a:rPr lang="en-IN" dirty="0">
                <a:solidFill>
                  <a:srgbClr val="0070C0"/>
                </a:solidFill>
              </a:rPr>
              <a:t>=</a:t>
            </a:r>
            <a:r>
              <a:rPr lang="en-IN" dirty="0" err="1">
                <a:solidFill>
                  <a:srgbClr val="0070C0"/>
                </a:solidFill>
              </a:rPr>
              <a:t>counter.val</a:t>
            </a:r>
            <a:endParaRPr lang="en-IN" dirty="0">
              <a:solidFill>
                <a:srgbClr val="0070C0"/>
              </a:solidFill>
            </a:endParaRPr>
          </a:p>
        </p:txBody>
      </p:sp>
      <p:sp>
        <p:nvSpPr>
          <p:cNvPr id="7" name="Content Placeholder 15">
            <a:extLst>
              <a:ext uri="{FF2B5EF4-FFF2-40B4-BE49-F238E27FC236}">
                <a16:creationId xmlns:a16="http://schemas.microsoft.com/office/drawing/2014/main" id="{D6EAF2AA-813D-40ED-97CE-A13A27F344D4}"/>
              </a:ext>
            </a:extLst>
          </p:cNvPr>
          <p:cNvSpPr txBox="1">
            <a:spLocks/>
          </p:cNvSpPr>
          <p:nvPr/>
        </p:nvSpPr>
        <p:spPr>
          <a:xfrm>
            <a:off x="6248517" y="1618485"/>
            <a:ext cx="5704566" cy="4733780"/>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a:p>
            <a:r>
              <a:rPr lang="en-US" dirty="0"/>
              <a:t>In this code, if value of c0=0 </a:t>
            </a:r>
            <a:r>
              <a:rPr lang="en-US" dirty="0" smtClean="0"/>
              <a:t>,it means user </a:t>
            </a:r>
            <a:r>
              <a:rPr lang="en-US" dirty="0"/>
              <a:t>has not selected that item. Then, user can not increase the quantity of that item.</a:t>
            </a:r>
          </a:p>
          <a:p>
            <a:r>
              <a:rPr lang="en-US" dirty="0"/>
              <a:t>If item is selected using check box only then user can increase the quantity.</a:t>
            </a:r>
          </a:p>
          <a:p>
            <a:endParaRPr lang="en-US" b="1" dirty="0"/>
          </a:p>
          <a:p>
            <a:pPr lvl="1"/>
            <a:r>
              <a:rPr lang="en-IN" dirty="0">
                <a:solidFill>
                  <a:srgbClr val="0070C0"/>
                </a:solidFill>
              </a:rPr>
              <a:t>item_1.txt+="|23“</a:t>
            </a:r>
          </a:p>
          <a:p>
            <a:pPr marL="274320" lvl="1" indent="0">
              <a:buNone/>
            </a:pPr>
            <a:r>
              <a:rPr lang="en-IN" dirty="0">
                <a:solidFill>
                  <a:srgbClr val="0070C0"/>
                </a:solidFill>
              </a:rPr>
              <a:t>   item_1.txt+="|PZA"}</a:t>
            </a:r>
          </a:p>
          <a:p>
            <a:pPr marL="274320" lvl="1" indent="0">
              <a:buNone/>
            </a:pPr>
            <a:r>
              <a:rPr lang="en-IN" dirty="0"/>
              <a:t>Using these instructions information about the order is transferred to txt file.</a:t>
            </a:r>
          </a:p>
          <a:p>
            <a:r>
              <a:rPr lang="en-IN" dirty="0"/>
              <a:t>Same code is used for check boxes associated with all the items, only the information transferred to text file is changed.</a:t>
            </a:r>
          </a:p>
          <a:p>
            <a:endParaRPr lang="en-US" b="1" dirty="0"/>
          </a:p>
        </p:txBody>
      </p:sp>
    </p:spTree>
    <p:extLst>
      <p:ext uri="{BB962C8B-B14F-4D97-AF65-F5344CB8AC3E}">
        <p14:creationId xmlns:p14="http://schemas.microsoft.com/office/powerpoint/2010/main" val="2577001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710E-52B3-4A42-877A-E7D51AF28234}"/>
              </a:ext>
            </a:extLst>
          </p:cNvPr>
          <p:cNvSpPr>
            <a:spLocks noGrp="1"/>
          </p:cNvSpPr>
          <p:nvPr>
            <p:ph type="title"/>
          </p:nvPr>
        </p:nvSpPr>
        <p:spPr/>
        <p:txBody>
          <a:bodyPr/>
          <a:lstStyle/>
          <a:p>
            <a:r>
              <a:rPr lang="en-US" dirty="0"/>
              <a:t>Order menu 1:</a:t>
            </a:r>
            <a:endParaRPr lang="en-IN" dirty="0"/>
          </a:p>
        </p:txBody>
      </p:sp>
      <p:sp>
        <p:nvSpPr>
          <p:cNvPr id="3" name="Content Placeholder 2">
            <a:extLst>
              <a:ext uri="{FF2B5EF4-FFF2-40B4-BE49-F238E27FC236}">
                <a16:creationId xmlns:a16="http://schemas.microsoft.com/office/drawing/2014/main" id="{4B4C86CA-253F-4239-A089-75FF972510D7}"/>
              </a:ext>
            </a:extLst>
          </p:cNvPr>
          <p:cNvSpPr>
            <a:spLocks noGrp="1"/>
          </p:cNvSpPr>
          <p:nvPr>
            <p:ph sz="half" idx="1"/>
          </p:nvPr>
        </p:nvSpPr>
        <p:spPr/>
        <p:txBody>
          <a:bodyPr>
            <a:normAutofit lnSpcReduction="10000"/>
          </a:bodyPr>
          <a:lstStyle/>
          <a:p>
            <a:r>
              <a:rPr lang="en-US" dirty="0"/>
              <a:t>Code ( touch release event ) associated with decrement(-) button</a:t>
            </a:r>
          </a:p>
          <a:p>
            <a:pPr marL="0" indent="0">
              <a:buNone/>
            </a:pPr>
            <a:r>
              <a:rPr lang="en-US" dirty="0">
                <a:solidFill>
                  <a:srgbClr val="0070C0"/>
                </a:solidFill>
              </a:rPr>
              <a:t>if(c0.val==1)</a:t>
            </a:r>
          </a:p>
          <a:p>
            <a:pPr marL="0" indent="0">
              <a:buNone/>
            </a:pPr>
            <a:r>
              <a:rPr lang="en-US" dirty="0">
                <a:solidFill>
                  <a:srgbClr val="0070C0"/>
                </a:solidFill>
              </a:rPr>
              <a:t>{ </a:t>
            </a:r>
          </a:p>
          <a:p>
            <a:pPr marL="0" indent="0">
              <a:buNone/>
            </a:pPr>
            <a:r>
              <a:rPr lang="en-US" dirty="0">
                <a:solidFill>
                  <a:srgbClr val="0070C0"/>
                </a:solidFill>
              </a:rPr>
              <a:t> if(n0.val&gt;1) </a:t>
            </a:r>
          </a:p>
          <a:p>
            <a:pPr marL="0" indent="0">
              <a:buNone/>
            </a:pPr>
            <a:r>
              <a:rPr lang="en-US" dirty="0">
                <a:solidFill>
                  <a:srgbClr val="0070C0"/>
                </a:solidFill>
              </a:rPr>
              <a:t> {   </a:t>
            </a:r>
          </a:p>
          <a:p>
            <a:pPr marL="0" indent="0">
              <a:buNone/>
            </a:pPr>
            <a:r>
              <a:rPr lang="en-US" dirty="0">
                <a:solidFill>
                  <a:srgbClr val="0070C0"/>
                </a:solidFill>
              </a:rPr>
              <a:t> n0.val-=1   </a:t>
            </a:r>
          </a:p>
          <a:p>
            <a:pPr marL="0" indent="0">
              <a:buNone/>
            </a:pPr>
            <a:r>
              <a:rPr lang="en-US" dirty="0">
                <a:solidFill>
                  <a:srgbClr val="0070C0"/>
                </a:solidFill>
              </a:rPr>
              <a:t> item_1.txt="" </a:t>
            </a:r>
          </a:p>
          <a:p>
            <a:pPr marL="0" indent="0">
              <a:buNone/>
            </a:pPr>
            <a:r>
              <a:rPr lang="en-US" dirty="0">
                <a:solidFill>
                  <a:srgbClr val="0070C0"/>
                </a:solidFill>
              </a:rPr>
              <a:t> </a:t>
            </a:r>
            <a:r>
              <a:rPr lang="en-US" dirty="0" err="1">
                <a:solidFill>
                  <a:srgbClr val="0070C0"/>
                </a:solidFill>
              </a:rPr>
              <a:t>covx</a:t>
            </a:r>
            <a:r>
              <a:rPr lang="en-US" dirty="0">
                <a:solidFill>
                  <a:srgbClr val="0070C0"/>
                </a:solidFill>
              </a:rPr>
              <a:t> n0.val,item_1.txt,0,0    item_1.txt+="|23"    item_1.txt+="|PZA"  }} </a:t>
            </a:r>
            <a:endParaRPr lang="en-IN" dirty="0">
              <a:solidFill>
                <a:srgbClr val="0070C0"/>
              </a:solidFill>
            </a:endParaRPr>
          </a:p>
        </p:txBody>
      </p:sp>
      <p:sp>
        <p:nvSpPr>
          <p:cNvPr id="4" name="Content Placeholder 3">
            <a:extLst>
              <a:ext uri="{FF2B5EF4-FFF2-40B4-BE49-F238E27FC236}">
                <a16:creationId xmlns:a16="http://schemas.microsoft.com/office/drawing/2014/main" id="{DABB03A8-6FA6-4879-8E87-24E1C4FB4A56}"/>
              </a:ext>
            </a:extLst>
          </p:cNvPr>
          <p:cNvSpPr>
            <a:spLocks noGrp="1"/>
          </p:cNvSpPr>
          <p:nvPr>
            <p:ph sz="half" idx="2"/>
          </p:nvPr>
        </p:nvSpPr>
        <p:spPr>
          <a:xfrm>
            <a:off x="6364224" y="2194560"/>
            <a:ext cx="4754880" cy="4663440"/>
          </a:xfrm>
        </p:spPr>
        <p:txBody>
          <a:bodyPr>
            <a:normAutofit lnSpcReduction="10000"/>
          </a:bodyPr>
          <a:lstStyle/>
          <a:p>
            <a:r>
              <a:rPr lang="en-US" dirty="0"/>
              <a:t>In this code, if an item is selected using check box, then following code is use to decrease the number of items</a:t>
            </a:r>
          </a:p>
          <a:p>
            <a:pPr marL="0" indent="0">
              <a:buNone/>
            </a:pPr>
            <a:r>
              <a:rPr lang="en-US" dirty="0"/>
              <a:t> </a:t>
            </a:r>
            <a:r>
              <a:rPr lang="en-US" dirty="0">
                <a:solidFill>
                  <a:srgbClr val="0070C0"/>
                </a:solidFill>
              </a:rPr>
              <a:t> 	n0.val-=1</a:t>
            </a:r>
          </a:p>
          <a:p>
            <a:endParaRPr lang="en-US" dirty="0">
              <a:solidFill>
                <a:srgbClr val="0070C0"/>
              </a:solidFill>
            </a:endParaRPr>
          </a:p>
          <a:p>
            <a:r>
              <a:rPr lang="en-US" dirty="0"/>
              <a:t>The following instruction concatenate left side with right side and place result in left side. Using this instruction we are passing the quantity of ordered item into text file.    </a:t>
            </a:r>
          </a:p>
          <a:p>
            <a:pPr marL="0" indent="0">
              <a:buNone/>
            </a:pPr>
            <a:r>
              <a:rPr lang="en-US" dirty="0">
                <a:solidFill>
                  <a:srgbClr val="0070C0"/>
                </a:solidFill>
              </a:rPr>
              <a:t>  	item_1.txt+="|23"              	item_1.txt+="|PZA"  }}</a:t>
            </a:r>
            <a:endParaRPr lang="en-IN" dirty="0"/>
          </a:p>
        </p:txBody>
      </p:sp>
    </p:spTree>
    <p:extLst>
      <p:ext uri="{BB962C8B-B14F-4D97-AF65-F5344CB8AC3E}">
        <p14:creationId xmlns:p14="http://schemas.microsoft.com/office/powerpoint/2010/main" val="228211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4303-1BCD-4B56-9E9E-80125101210B}"/>
              </a:ext>
            </a:extLst>
          </p:cNvPr>
          <p:cNvSpPr>
            <a:spLocks noGrp="1"/>
          </p:cNvSpPr>
          <p:nvPr>
            <p:ph type="title"/>
          </p:nvPr>
        </p:nvSpPr>
        <p:spPr/>
        <p:txBody>
          <a:bodyPr/>
          <a:lstStyle/>
          <a:p>
            <a:r>
              <a:rPr lang="en-US" dirty="0"/>
              <a:t>Order menu 1:</a:t>
            </a:r>
            <a:endParaRPr lang="en-IN" dirty="0"/>
          </a:p>
        </p:txBody>
      </p:sp>
      <p:sp>
        <p:nvSpPr>
          <p:cNvPr id="3" name="Content Placeholder 2">
            <a:extLst>
              <a:ext uri="{FF2B5EF4-FFF2-40B4-BE49-F238E27FC236}">
                <a16:creationId xmlns:a16="http://schemas.microsoft.com/office/drawing/2014/main" id="{13306ACF-318D-437B-9F43-4E0C68E869E1}"/>
              </a:ext>
            </a:extLst>
          </p:cNvPr>
          <p:cNvSpPr>
            <a:spLocks noGrp="1"/>
          </p:cNvSpPr>
          <p:nvPr>
            <p:ph sz="half" idx="1"/>
          </p:nvPr>
        </p:nvSpPr>
        <p:spPr>
          <a:xfrm>
            <a:off x="1142883" y="1772528"/>
            <a:ext cx="4754880" cy="4971171"/>
          </a:xfrm>
        </p:spPr>
        <p:txBody>
          <a:bodyPr>
            <a:normAutofit fontScale="92500" lnSpcReduction="20000"/>
          </a:bodyPr>
          <a:lstStyle/>
          <a:p>
            <a:pPr marL="0" indent="0">
              <a:buNone/>
            </a:pPr>
            <a:r>
              <a:rPr lang="en-US" dirty="0"/>
              <a:t>Touch release event associated with increment event.</a:t>
            </a:r>
          </a:p>
          <a:p>
            <a:pPr marL="0" indent="0">
              <a:buNone/>
            </a:pPr>
            <a:r>
              <a:rPr lang="en-IN" dirty="0">
                <a:solidFill>
                  <a:srgbClr val="0070C0"/>
                </a:solidFill>
              </a:rPr>
              <a:t>if(c0.val==1)</a:t>
            </a:r>
          </a:p>
          <a:p>
            <a:pPr marL="0" indent="0">
              <a:buNone/>
            </a:pPr>
            <a:r>
              <a:rPr lang="en-IN" dirty="0">
                <a:solidFill>
                  <a:srgbClr val="0070C0"/>
                </a:solidFill>
              </a:rPr>
              <a:t>{ </a:t>
            </a:r>
          </a:p>
          <a:p>
            <a:pPr marL="0" indent="0">
              <a:buNone/>
            </a:pPr>
            <a:r>
              <a:rPr lang="en-IN" dirty="0">
                <a:solidFill>
                  <a:srgbClr val="0070C0"/>
                </a:solidFill>
              </a:rPr>
              <a:t> n0.val+=1 </a:t>
            </a:r>
          </a:p>
          <a:p>
            <a:pPr marL="0" indent="0">
              <a:buNone/>
            </a:pPr>
            <a:r>
              <a:rPr lang="en-IN" dirty="0">
                <a:solidFill>
                  <a:srgbClr val="0070C0"/>
                </a:solidFill>
              </a:rPr>
              <a:t> item_1.txt=""  </a:t>
            </a:r>
            <a:endParaRPr lang="en-IN" dirty="0" smtClean="0">
              <a:solidFill>
                <a:srgbClr val="0070C0"/>
              </a:solidFill>
            </a:endParaRPr>
          </a:p>
          <a:p>
            <a:pPr marL="0" indent="0">
              <a:buNone/>
            </a:pPr>
            <a:r>
              <a:rPr lang="en-IN" dirty="0" err="1" smtClean="0">
                <a:solidFill>
                  <a:srgbClr val="0070C0"/>
                </a:solidFill>
              </a:rPr>
              <a:t>covx</a:t>
            </a:r>
            <a:r>
              <a:rPr lang="en-IN" dirty="0" smtClean="0">
                <a:solidFill>
                  <a:srgbClr val="0070C0"/>
                </a:solidFill>
              </a:rPr>
              <a:t> n0.val,item_1.txt,0,0  </a:t>
            </a:r>
            <a:endParaRPr lang="en-IN" dirty="0">
              <a:solidFill>
                <a:srgbClr val="0070C0"/>
              </a:solidFill>
            </a:endParaRPr>
          </a:p>
          <a:p>
            <a:pPr marL="0" indent="0">
              <a:buNone/>
            </a:pPr>
            <a:r>
              <a:rPr lang="en-IN" dirty="0">
                <a:solidFill>
                  <a:srgbClr val="0070C0"/>
                </a:solidFill>
              </a:rPr>
              <a:t>item_1.txt+="|23" </a:t>
            </a:r>
          </a:p>
          <a:p>
            <a:pPr marL="0" indent="0">
              <a:buNone/>
            </a:pPr>
            <a:r>
              <a:rPr lang="en-IN" dirty="0">
                <a:solidFill>
                  <a:srgbClr val="0070C0"/>
                </a:solidFill>
              </a:rPr>
              <a:t> item_1.txt+="|PZA"}</a:t>
            </a:r>
          </a:p>
          <a:p>
            <a:pPr marL="0" indent="0">
              <a:buNone/>
            </a:pPr>
            <a:r>
              <a:rPr lang="en-IN" dirty="0">
                <a:solidFill>
                  <a:srgbClr val="0070C0"/>
                </a:solidFill>
              </a:rPr>
              <a:t>Else</a:t>
            </a:r>
          </a:p>
          <a:p>
            <a:pPr marL="0" indent="0">
              <a:buNone/>
            </a:pPr>
            <a:r>
              <a:rPr lang="en-IN" dirty="0">
                <a:solidFill>
                  <a:srgbClr val="0070C0"/>
                </a:solidFill>
              </a:rPr>
              <a:t>{  </a:t>
            </a:r>
          </a:p>
          <a:p>
            <a:pPr marL="0" indent="0">
              <a:buNone/>
            </a:pPr>
            <a:r>
              <a:rPr lang="en-IN" dirty="0" err="1">
                <a:solidFill>
                  <a:srgbClr val="0070C0"/>
                </a:solidFill>
              </a:rPr>
              <a:t>covx</a:t>
            </a:r>
            <a:r>
              <a:rPr lang="en-IN" dirty="0">
                <a:solidFill>
                  <a:srgbClr val="0070C0"/>
                </a:solidFill>
              </a:rPr>
              <a:t> n0.val,item_1.txt,0,0  item_1.txt+="|23“</a:t>
            </a:r>
          </a:p>
          <a:p>
            <a:pPr marL="0" indent="0">
              <a:buNone/>
            </a:pPr>
            <a:r>
              <a:rPr lang="en-IN" dirty="0">
                <a:solidFill>
                  <a:srgbClr val="0070C0"/>
                </a:solidFill>
              </a:rPr>
              <a:t>  item_1.txt+="|PZA"}</a:t>
            </a:r>
          </a:p>
        </p:txBody>
      </p:sp>
      <p:sp>
        <p:nvSpPr>
          <p:cNvPr id="4" name="Content Placeholder 3">
            <a:extLst>
              <a:ext uri="{FF2B5EF4-FFF2-40B4-BE49-F238E27FC236}">
                <a16:creationId xmlns:a16="http://schemas.microsoft.com/office/drawing/2014/main" id="{487E89FE-FA13-40E6-86AC-7ED35AB4587F}"/>
              </a:ext>
            </a:extLst>
          </p:cNvPr>
          <p:cNvSpPr>
            <a:spLocks noGrp="1"/>
          </p:cNvSpPr>
          <p:nvPr>
            <p:ph sz="half" idx="2"/>
          </p:nvPr>
        </p:nvSpPr>
        <p:spPr>
          <a:xfrm>
            <a:off x="6707124" y="1772528"/>
            <a:ext cx="5040375" cy="4488572"/>
          </a:xfrm>
        </p:spPr>
        <p:txBody>
          <a:bodyPr>
            <a:normAutofit fontScale="92500" lnSpcReduction="20000"/>
          </a:bodyPr>
          <a:lstStyle/>
          <a:p>
            <a:r>
              <a:rPr lang="en-US" dirty="0"/>
              <a:t>In this code, if an item is selected using check box, then following code is used to increase the number of items</a:t>
            </a:r>
          </a:p>
          <a:p>
            <a:pPr marL="0" indent="0">
              <a:buNone/>
            </a:pPr>
            <a:r>
              <a:rPr lang="en-US" dirty="0"/>
              <a:t> </a:t>
            </a:r>
            <a:r>
              <a:rPr lang="en-US" dirty="0">
                <a:solidFill>
                  <a:srgbClr val="0070C0"/>
                </a:solidFill>
              </a:rPr>
              <a:t> 	</a:t>
            </a:r>
            <a:r>
              <a:rPr lang="en-IN" dirty="0">
                <a:solidFill>
                  <a:srgbClr val="0070C0"/>
                </a:solidFill>
              </a:rPr>
              <a:t> n0.val+=1 </a:t>
            </a:r>
          </a:p>
          <a:p>
            <a:endParaRPr lang="en-US" dirty="0">
              <a:solidFill>
                <a:srgbClr val="0070C0"/>
              </a:solidFill>
            </a:endParaRPr>
          </a:p>
          <a:p>
            <a:r>
              <a:rPr lang="en-US" dirty="0"/>
              <a:t>The following instruction concatenate left side with right side and place result in left side. Using this instruction we are passing the quantity of ordered item into text file.    </a:t>
            </a:r>
          </a:p>
          <a:p>
            <a:pPr marL="0" indent="0">
              <a:buNone/>
            </a:pPr>
            <a:r>
              <a:rPr lang="en-US" dirty="0">
                <a:solidFill>
                  <a:srgbClr val="0070C0"/>
                </a:solidFill>
              </a:rPr>
              <a:t>  	item_1.txt+="|23"              	item_1.txt+="|PZA"  }}</a:t>
            </a:r>
            <a:endParaRPr lang="en-IN" dirty="0"/>
          </a:p>
          <a:p>
            <a:r>
              <a:rPr lang="en-IN" dirty="0"/>
              <a:t>The following instruction is used to convert variable from numeric type value n0 into item_1.text </a:t>
            </a:r>
          </a:p>
        </p:txBody>
      </p:sp>
    </p:spTree>
    <p:extLst>
      <p:ext uri="{BB962C8B-B14F-4D97-AF65-F5344CB8AC3E}">
        <p14:creationId xmlns:p14="http://schemas.microsoft.com/office/powerpoint/2010/main" val="126507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23F4-104B-4F93-BAA8-1BAC4547C708}"/>
              </a:ext>
            </a:extLst>
          </p:cNvPr>
          <p:cNvSpPr>
            <a:spLocks noGrp="1"/>
          </p:cNvSpPr>
          <p:nvPr>
            <p:ph type="title"/>
          </p:nvPr>
        </p:nvSpPr>
        <p:spPr/>
        <p:txBody>
          <a:bodyPr/>
          <a:lstStyle/>
          <a:p>
            <a:r>
              <a:rPr lang="en-US" dirty="0"/>
              <a:t>Order menu 1:</a:t>
            </a:r>
            <a:endParaRPr lang="en-IN" dirty="0"/>
          </a:p>
        </p:txBody>
      </p:sp>
      <p:sp>
        <p:nvSpPr>
          <p:cNvPr id="3" name="Content Placeholder 2">
            <a:extLst>
              <a:ext uri="{FF2B5EF4-FFF2-40B4-BE49-F238E27FC236}">
                <a16:creationId xmlns:a16="http://schemas.microsoft.com/office/drawing/2014/main" id="{3AD1A568-0037-4287-9C23-5B5C3DE6E3B6}"/>
              </a:ext>
            </a:extLst>
          </p:cNvPr>
          <p:cNvSpPr>
            <a:spLocks noGrp="1"/>
          </p:cNvSpPr>
          <p:nvPr>
            <p:ph sz="half" idx="1"/>
          </p:nvPr>
        </p:nvSpPr>
        <p:spPr/>
        <p:txBody>
          <a:bodyPr/>
          <a:lstStyle/>
          <a:p>
            <a:r>
              <a:rPr lang="en-US" dirty="0"/>
              <a:t>Touch release event associated with back button.</a:t>
            </a:r>
          </a:p>
          <a:p>
            <a:pPr marL="0" indent="0">
              <a:buNone/>
            </a:pPr>
            <a:r>
              <a:rPr lang="en-US" dirty="0"/>
              <a:t> </a:t>
            </a:r>
            <a:r>
              <a:rPr lang="en-US" dirty="0">
                <a:solidFill>
                  <a:srgbClr val="0070C0"/>
                </a:solidFill>
              </a:rPr>
              <a:t>page 0     //this instruction will change page to the specified page(Here page 0)</a:t>
            </a:r>
          </a:p>
          <a:p>
            <a:r>
              <a:rPr lang="en-US" dirty="0"/>
              <a:t>Touch release event associated with next button </a:t>
            </a:r>
          </a:p>
          <a:p>
            <a:pPr marL="0" indent="0">
              <a:buNone/>
            </a:pPr>
            <a:r>
              <a:rPr lang="en-US" dirty="0">
                <a:solidFill>
                  <a:srgbClr val="0070C0"/>
                </a:solidFill>
              </a:rPr>
              <a:t> page 2</a:t>
            </a:r>
          </a:p>
          <a:p>
            <a:pPr marL="0" indent="0">
              <a:buNone/>
            </a:pPr>
            <a:r>
              <a:rPr lang="en-US" dirty="0">
                <a:solidFill>
                  <a:srgbClr val="0070C0"/>
                </a:solidFill>
              </a:rPr>
              <a:t> page3.con.txt="“     //This instruction will append the page </a:t>
            </a:r>
            <a:r>
              <a:rPr lang="en-US" dirty="0" smtClean="0">
                <a:solidFill>
                  <a:srgbClr val="0070C0"/>
                </a:solidFill>
              </a:rPr>
              <a:t>number.</a:t>
            </a:r>
            <a:endParaRPr lang="en-IN" dirty="0">
              <a:solidFill>
                <a:srgbClr val="0070C0"/>
              </a:solidFill>
            </a:endParaRPr>
          </a:p>
        </p:txBody>
      </p:sp>
      <p:pic>
        <p:nvPicPr>
          <p:cNvPr id="5" name="Content Placeholder 4">
            <a:extLst>
              <a:ext uri="{FF2B5EF4-FFF2-40B4-BE49-F238E27FC236}">
                <a16:creationId xmlns:a16="http://schemas.microsoft.com/office/drawing/2014/main" id="{4CC0E176-AEF2-429F-9102-E4AF42548E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1425" y="2302932"/>
            <a:ext cx="5603875" cy="3175529"/>
          </a:xfrm>
          <a:prstGeom prst="rect">
            <a:avLst/>
          </a:prstGeom>
          <a:ln w="28575">
            <a:solidFill>
              <a:schemeClr val="tx1"/>
            </a:solidFill>
            <a:prstDash val="solid"/>
          </a:ln>
        </p:spPr>
      </p:pic>
    </p:spTree>
    <p:extLst>
      <p:ext uri="{BB962C8B-B14F-4D97-AF65-F5344CB8AC3E}">
        <p14:creationId xmlns:p14="http://schemas.microsoft.com/office/powerpoint/2010/main" val="17522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2465-C531-4895-89F2-3354D6965906}"/>
              </a:ext>
            </a:extLst>
          </p:cNvPr>
          <p:cNvSpPr>
            <a:spLocks noGrp="1"/>
          </p:cNvSpPr>
          <p:nvPr>
            <p:ph type="title"/>
          </p:nvPr>
        </p:nvSpPr>
        <p:spPr/>
        <p:txBody>
          <a:bodyPr/>
          <a:lstStyle/>
          <a:p>
            <a:r>
              <a:rPr lang="en-US" dirty="0"/>
              <a:t>Order menu 1:</a:t>
            </a:r>
            <a:endParaRPr lang="en-IN" dirty="0"/>
          </a:p>
        </p:txBody>
      </p:sp>
      <p:sp>
        <p:nvSpPr>
          <p:cNvPr id="4" name="Content Placeholder 3">
            <a:extLst>
              <a:ext uri="{FF2B5EF4-FFF2-40B4-BE49-F238E27FC236}">
                <a16:creationId xmlns:a16="http://schemas.microsoft.com/office/drawing/2014/main" id="{23154122-BA70-41B1-ABD4-FABA433D06B8}"/>
              </a:ext>
            </a:extLst>
          </p:cNvPr>
          <p:cNvSpPr>
            <a:spLocks noGrp="1"/>
          </p:cNvSpPr>
          <p:nvPr>
            <p:ph sz="half" idx="2"/>
          </p:nvPr>
        </p:nvSpPr>
        <p:spPr>
          <a:xfrm>
            <a:off x="6887235" y="1645871"/>
            <a:ext cx="4754880" cy="3977640"/>
          </a:xfrm>
        </p:spPr>
        <p:txBody>
          <a:bodyPr>
            <a:normAutofit fontScale="70000" lnSpcReduction="20000"/>
          </a:bodyPr>
          <a:lstStyle/>
          <a:p>
            <a:endParaRPr lang="en-US" dirty="0"/>
          </a:p>
          <a:p>
            <a:endParaRPr lang="en-US" dirty="0"/>
          </a:p>
          <a:p>
            <a:r>
              <a:rPr lang="en-US" sz="2800" dirty="0"/>
              <a:t>This code uses several if statements to produce main order.</a:t>
            </a:r>
          </a:p>
          <a:p>
            <a:pPr marL="0" indent="0">
              <a:buNone/>
            </a:pPr>
            <a:endParaRPr lang="en-US" sz="2800" dirty="0"/>
          </a:p>
          <a:p>
            <a:pPr marL="0" indent="0">
              <a:buNone/>
            </a:pPr>
            <a:endParaRPr lang="en-US" sz="2800" dirty="0"/>
          </a:p>
          <a:p>
            <a:r>
              <a:rPr lang="en-IN" sz="2800" dirty="0"/>
              <a:t>The following command will send raw formatted data over serial to MCU and change page no to page 3 </a:t>
            </a:r>
          </a:p>
          <a:p>
            <a:pPr marL="0" indent="0">
              <a:buNone/>
            </a:pPr>
            <a:r>
              <a:rPr lang="en-IN" sz="2800" dirty="0">
                <a:solidFill>
                  <a:srgbClr val="0070C0"/>
                </a:solidFill>
              </a:rPr>
              <a:t>     print page3.con.txt</a:t>
            </a:r>
          </a:p>
          <a:p>
            <a:pPr marL="0" indent="0">
              <a:buNone/>
            </a:pPr>
            <a:r>
              <a:rPr lang="en-IN" sz="2800" dirty="0">
                <a:solidFill>
                  <a:srgbClr val="0070C0"/>
                </a:solidFill>
              </a:rPr>
              <a:t>      page 3</a:t>
            </a:r>
          </a:p>
          <a:p>
            <a:pPr marL="0" indent="0">
              <a:buNone/>
            </a:pPr>
            <a:endParaRPr lang="en-IN" dirty="0">
              <a:solidFill>
                <a:srgbClr val="0070C0"/>
              </a:solidFill>
            </a:endParaRPr>
          </a:p>
          <a:p>
            <a:pPr marL="0" indent="0">
              <a:buNone/>
            </a:pPr>
            <a:endParaRPr lang="en-IN" dirty="0"/>
          </a:p>
          <a:p>
            <a:endParaRPr lang="en-IN" dirty="0"/>
          </a:p>
        </p:txBody>
      </p:sp>
      <p:sp>
        <p:nvSpPr>
          <p:cNvPr id="5" name="Content Placeholder 3">
            <a:extLst>
              <a:ext uri="{FF2B5EF4-FFF2-40B4-BE49-F238E27FC236}">
                <a16:creationId xmlns:a16="http://schemas.microsoft.com/office/drawing/2014/main" id="{33949D17-F879-45AC-A2B4-AD33CC54E51F}"/>
              </a:ext>
            </a:extLst>
          </p:cNvPr>
          <p:cNvSpPr>
            <a:spLocks noGrp="1"/>
          </p:cNvSpPr>
          <p:nvPr>
            <p:ph sz="half" idx="1"/>
          </p:nvPr>
        </p:nvSpPr>
        <p:spPr>
          <a:xfrm>
            <a:off x="904508" y="1799512"/>
            <a:ext cx="5468860" cy="4514606"/>
          </a:xfrm>
        </p:spPr>
        <p:txBody>
          <a:bodyPr>
            <a:noAutofit/>
          </a:bodyPr>
          <a:lstStyle/>
          <a:p>
            <a:pPr marL="0" indent="0">
              <a:buNone/>
            </a:pPr>
            <a:r>
              <a:rPr lang="en-US" sz="1600" dirty="0"/>
              <a:t>Touch release event associated with place order button .</a:t>
            </a:r>
          </a:p>
          <a:p>
            <a:pPr marL="0" indent="0">
              <a:buNone/>
            </a:pPr>
            <a:r>
              <a:rPr lang="en-IN" sz="1600" dirty="0">
                <a:solidFill>
                  <a:srgbClr val="0070C0"/>
                </a:solidFill>
              </a:rPr>
              <a:t>if(</a:t>
            </a:r>
            <a:r>
              <a:rPr lang="en-IN" sz="1600" dirty="0" err="1">
                <a:solidFill>
                  <a:srgbClr val="0070C0"/>
                </a:solidFill>
              </a:rPr>
              <a:t>itemn.val</a:t>
            </a:r>
            <a:r>
              <a:rPr lang="en-IN" sz="1600" dirty="0">
                <a:solidFill>
                  <a:srgbClr val="0070C0"/>
                </a:solidFill>
              </a:rPr>
              <a:t>&gt;0)</a:t>
            </a:r>
          </a:p>
          <a:p>
            <a:pPr marL="0" indent="0">
              <a:buNone/>
            </a:pPr>
            <a:r>
              <a:rPr lang="en-IN" sz="1600" dirty="0">
                <a:solidFill>
                  <a:srgbClr val="0070C0"/>
                </a:solidFill>
              </a:rPr>
              <a:t>{  page3.con.txt="“</a:t>
            </a:r>
          </a:p>
          <a:p>
            <a:pPr marL="0" indent="0">
              <a:buNone/>
            </a:pPr>
            <a:r>
              <a:rPr lang="en-IN" sz="1600" dirty="0">
                <a:solidFill>
                  <a:srgbClr val="0070C0"/>
                </a:solidFill>
              </a:rPr>
              <a:t>  if(item_1.txt!="") </a:t>
            </a:r>
          </a:p>
          <a:p>
            <a:pPr marL="0" indent="0">
              <a:buNone/>
            </a:pPr>
            <a:r>
              <a:rPr lang="en-IN" sz="1600" dirty="0">
                <a:solidFill>
                  <a:srgbClr val="0070C0"/>
                </a:solidFill>
              </a:rPr>
              <a:t> {    page3.con.txt+="="+item_1.txt  }</a:t>
            </a:r>
          </a:p>
          <a:p>
            <a:pPr marL="0" indent="0">
              <a:buNone/>
            </a:pPr>
            <a:r>
              <a:rPr lang="en-IN" sz="1600" dirty="0">
                <a:solidFill>
                  <a:srgbClr val="0070C0"/>
                </a:solidFill>
              </a:rPr>
              <a:t>  if(item_2.txt!="")</a:t>
            </a:r>
          </a:p>
          <a:p>
            <a:pPr marL="0" indent="0">
              <a:buNone/>
            </a:pPr>
            <a:r>
              <a:rPr lang="en-IN" sz="1600" dirty="0">
                <a:solidFill>
                  <a:srgbClr val="0070C0"/>
                </a:solidFill>
              </a:rPr>
              <a:t>  {    page3.con.txt+="="+item_2.txt  } </a:t>
            </a:r>
          </a:p>
          <a:p>
            <a:pPr marL="0" indent="0">
              <a:buNone/>
            </a:pPr>
            <a:r>
              <a:rPr lang="en-IN" sz="1600" dirty="0">
                <a:solidFill>
                  <a:srgbClr val="0070C0"/>
                </a:solidFill>
              </a:rPr>
              <a:t> if(page1.item_3.txt!="")</a:t>
            </a:r>
          </a:p>
          <a:p>
            <a:pPr marL="0" indent="0">
              <a:buNone/>
            </a:pPr>
            <a:r>
              <a:rPr lang="en-IN" sz="1600" dirty="0">
                <a:solidFill>
                  <a:srgbClr val="0070C0"/>
                </a:solidFill>
              </a:rPr>
              <a:t>  {    page3.con.txt+="="+page1.item_3.txt  }</a:t>
            </a:r>
          </a:p>
          <a:p>
            <a:pPr marL="0" indent="0">
              <a:buNone/>
            </a:pPr>
            <a:r>
              <a:rPr lang="en-IN" sz="1600" dirty="0">
                <a:solidFill>
                  <a:srgbClr val="0070C0"/>
                </a:solidFill>
              </a:rPr>
              <a:t>  if(page1.item_4.txt!="") </a:t>
            </a:r>
          </a:p>
          <a:p>
            <a:pPr marL="0" indent="0">
              <a:buNone/>
            </a:pPr>
            <a:r>
              <a:rPr lang="en-IN" sz="1600" dirty="0">
                <a:solidFill>
                  <a:srgbClr val="0070C0"/>
                </a:solidFill>
              </a:rPr>
              <a:t> {    page3.con.txt+="="+page1.item_4.txt  } </a:t>
            </a:r>
          </a:p>
          <a:p>
            <a:pPr marL="0" indent="0">
              <a:buNone/>
            </a:pPr>
            <a:r>
              <a:rPr lang="en-IN" sz="1600" dirty="0">
                <a:solidFill>
                  <a:srgbClr val="0070C0"/>
                </a:solidFill>
              </a:rPr>
              <a:t> print page3.con.txt  </a:t>
            </a:r>
          </a:p>
          <a:p>
            <a:pPr marL="0" indent="0">
              <a:buNone/>
            </a:pPr>
            <a:r>
              <a:rPr lang="en-IN" sz="1600" dirty="0">
                <a:solidFill>
                  <a:srgbClr val="0070C0"/>
                </a:solidFill>
              </a:rPr>
              <a:t>page 3}</a:t>
            </a:r>
          </a:p>
        </p:txBody>
      </p:sp>
    </p:spTree>
    <p:extLst>
      <p:ext uri="{BB962C8B-B14F-4D97-AF65-F5344CB8AC3E}">
        <p14:creationId xmlns:p14="http://schemas.microsoft.com/office/powerpoint/2010/main" val="291804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B0F9-97E0-4F4B-B6A3-F76E745D57A0}"/>
              </a:ext>
            </a:extLst>
          </p:cNvPr>
          <p:cNvSpPr>
            <a:spLocks noGrp="1"/>
          </p:cNvSpPr>
          <p:nvPr>
            <p:ph type="title"/>
          </p:nvPr>
        </p:nvSpPr>
        <p:spPr>
          <a:xfrm>
            <a:off x="999509" y="484632"/>
            <a:ext cx="10058400" cy="1609344"/>
          </a:xfrm>
        </p:spPr>
        <p:txBody>
          <a:bodyPr/>
          <a:lstStyle/>
          <a:p>
            <a:r>
              <a:rPr lang="en-US" dirty="0"/>
              <a:t>Order menu 2:</a:t>
            </a:r>
            <a:endParaRPr lang="en-IN" dirty="0"/>
          </a:p>
        </p:txBody>
      </p:sp>
      <p:sp>
        <p:nvSpPr>
          <p:cNvPr id="8" name="Content Placeholder 7">
            <a:extLst>
              <a:ext uri="{FF2B5EF4-FFF2-40B4-BE49-F238E27FC236}">
                <a16:creationId xmlns:a16="http://schemas.microsoft.com/office/drawing/2014/main" id="{2E43AE16-4363-4FBE-B105-834F36BA605B}"/>
              </a:ext>
            </a:extLst>
          </p:cNvPr>
          <p:cNvSpPr>
            <a:spLocks noGrp="1"/>
          </p:cNvSpPr>
          <p:nvPr>
            <p:ph sz="half" idx="1"/>
          </p:nvPr>
        </p:nvSpPr>
        <p:spPr>
          <a:xfrm>
            <a:off x="6621702" y="1774190"/>
            <a:ext cx="4754880" cy="3977640"/>
          </a:xfrm>
        </p:spPr>
        <p:txBody>
          <a:bodyPr>
            <a:normAutofit lnSpcReduction="10000"/>
          </a:bodyPr>
          <a:lstStyle/>
          <a:p>
            <a:r>
              <a:rPr lang="en-US" sz="2400" dirty="0"/>
              <a:t>All the elements and touch release event are similar to order menu 1 except from name and prices</a:t>
            </a:r>
            <a:r>
              <a:rPr lang="en-US" sz="2400" dirty="0" smtClean="0"/>
              <a:t>.</a:t>
            </a:r>
          </a:p>
          <a:p>
            <a:r>
              <a:rPr lang="en-US" sz="2400" dirty="0" smtClean="0"/>
              <a:t>In this page, I have added two more items ice cream and Coffee, with their respective prices.</a:t>
            </a:r>
          </a:p>
          <a:p>
            <a:r>
              <a:rPr lang="en-US" sz="2400" dirty="0" smtClean="0"/>
              <a:t>Place order button will link this page to next page which is about confirmation of order.</a:t>
            </a:r>
            <a:endParaRPr lang="en-IN" sz="2400" dirty="0"/>
          </a:p>
        </p:txBody>
      </p:sp>
      <p:pic>
        <p:nvPicPr>
          <p:cNvPr id="7" name="Content Placeholder 6">
            <a:extLst>
              <a:ext uri="{FF2B5EF4-FFF2-40B4-BE49-F238E27FC236}">
                <a16:creationId xmlns:a16="http://schemas.microsoft.com/office/drawing/2014/main" id="{8A30DFC3-F266-4AC0-91D6-91FC1C113CD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1548" y="2280920"/>
            <a:ext cx="5198213" cy="2964180"/>
          </a:xfrm>
          <a:ln w="28575">
            <a:solidFill>
              <a:schemeClr val="tx1"/>
            </a:solidFill>
          </a:ln>
        </p:spPr>
      </p:pic>
    </p:spTree>
    <p:extLst>
      <p:ext uri="{BB962C8B-B14F-4D97-AF65-F5344CB8AC3E}">
        <p14:creationId xmlns:p14="http://schemas.microsoft.com/office/powerpoint/2010/main" val="342418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1875" y="248503"/>
            <a:ext cx="10770025" cy="1300897"/>
          </a:xfrm>
        </p:spPr>
        <p:txBody>
          <a:bodyPr/>
          <a:lstStyle/>
          <a:p>
            <a:r>
              <a:rPr lang="en-US" b="1" dirty="0"/>
              <a:t>Introduction to Project:</a:t>
            </a:r>
          </a:p>
        </p:txBody>
      </p:sp>
      <p:pic>
        <p:nvPicPr>
          <p:cNvPr id="4" name="Content Placeholder 3"/>
          <p:cNvPicPr>
            <a:picLocks noGrp="1" noChangeAspect="1"/>
          </p:cNvPicPr>
          <p:nvPr>
            <p:ph sz="half" idx="1"/>
          </p:nvPr>
        </p:nvPicPr>
        <p:blipFill>
          <a:blip r:embed="rId2"/>
          <a:stretch>
            <a:fillRect/>
          </a:stretch>
        </p:blipFill>
        <p:spPr>
          <a:xfrm>
            <a:off x="571500" y="1460501"/>
            <a:ext cx="5079575" cy="4573588"/>
          </a:xfrm>
          <a:prstGeom prst="rect">
            <a:avLst/>
          </a:prstGeom>
        </p:spPr>
      </p:pic>
      <p:sp>
        <p:nvSpPr>
          <p:cNvPr id="5" name="Content Placeholder 4"/>
          <p:cNvSpPr>
            <a:spLocks noGrp="1"/>
          </p:cNvSpPr>
          <p:nvPr>
            <p:ph sz="half" idx="2"/>
          </p:nvPr>
        </p:nvSpPr>
        <p:spPr>
          <a:xfrm>
            <a:off x="6364224" y="1460500"/>
            <a:ext cx="4754880" cy="4711700"/>
          </a:xfrm>
        </p:spPr>
        <p:txBody>
          <a:bodyPr>
            <a:normAutofit/>
          </a:bodyPr>
          <a:lstStyle/>
          <a:p>
            <a:r>
              <a:rPr lang="en-US" dirty="0"/>
              <a:t>Our project is IoT based smart restaurant food ordering menu using BBB-WI.</a:t>
            </a:r>
          </a:p>
          <a:p>
            <a:r>
              <a:rPr lang="en-US" dirty="0"/>
              <a:t>In our proposed project, we are using Nextion touch display which will be placed at each table of restaurant.</a:t>
            </a:r>
          </a:p>
          <a:p>
            <a:r>
              <a:rPr lang="en-US" dirty="0"/>
              <a:t>Using this display, a Food Ordering Menu is provided to customer.</a:t>
            </a:r>
          </a:p>
          <a:p>
            <a:r>
              <a:rPr lang="en-US" dirty="0"/>
              <a:t>Customer can place order for desired items and send order while sitting on the table without any involvement of waiter or hotel staff, which is main base of our project due to Covid-19 situation.</a:t>
            </a:r>
          </a:p>
          <a:p>
            <a:endParaRPr lang="en-US" dirty="0"/>
          </a:p>
        </p:txBody>
      </p:sp>
    </p:spTree>
    <p:extLst>
      <p:ext uri="{BB962C8B-B14F-4D97-AF65-F5344CB8AC3E}">
        <p14:creationId xmlns:p14="http://schemas.microsoft.com/office/powerpoint/2010/main" val="2087761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D7B0-0BB6-4D67-A6C5-DB7B46779750}"/>
              </a:ext>
            </a:extLst>
          </p:cNvPr>
          <p:cNvSpPr>
            <a:spLocks noGrp="1"/>
          </p:cNvSpPr>
          <p:nvPr>
            <p:ph type="title"/>
          </p:nvPr>
        </p:nvSpPr>
        <p:spPr>
          <a:xfrm>
            <a:off x="599948" y="370332"/>
            <a:ext cx="10058400" cy="1609344"/>
          </a:xfrm>
        </p:spPr>
        <p:txBody>
          <a:bodyPr/>
          <a:lstStyle/>
          <a:p>
            <a:r>
              <a:rPr lang="en-US" dirty="0"/>
              <a:t>Page </a:t>
            </a:r>
            <a:r>
              <a:rPr lang="en-US" dirty="0" smtClean="0"/>
              <a:t>3 :Confir</a:t>
            </a:r>
            <a:r>
              <a:rPr lang="en-US" dirty="0" smtClean="0"/>
              <a:t>m order?</a:t>
            </a:r>
            <a:endParaRPr lang="en-IN" dirty="0"/>
          </a:p>
        </p:txBody>
      </p:sp>
      <p:pic>
        <p:nvPicPr>
          <p:cNvPr id="5" name="Content Placeholder 4">
            <a:extLst>
              <a:ext uri="{FF2B5EF4-FFF2-40B4-BE49-F238E27FC236}">
                <a16:creationId xmlns:a16="http://schemas.microsoft.com/office/drawing/2014/main" id="{7CC857E5-D5AE-4BE8-BECA-A817AA8190A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0206" y="2093976"/>
            <a:ext cx="5802500" cy="3303524"/>
          </a:xfrm>
          <a:prstGeom prst="rect">
            <a:avLst/>
          </a:prstGeom>
          <a:ln w="19050">
            <a:solidFill>
              <a:schemeClr val="tx1"/>
            </a:solidFill>
          </a:ln>
        </p:spPr>
      </p:pic>
      <p:sp>
        <p:nvSpPr>
          <p:cNvPr id="6" name="Content Placeholder 5">
            <a:extLst>
              <a:ext uri="{FF2B5EF4-FFF2-40B4-BE49-F238E27FC236}">
                <a16:creationId xmlns:a16="http://schemas.microsoft.com/office/drawing/2014/main" id="{9AEA5786-1451-431B-A217-120FC5F82A85}"/>
              </a:ext>
            </a:extLst>
          </p:cNvPr>
          <p:cNvSpPr>
            <a:spLocks noGrp="1"/>
          </p:cNvSpPr>
          <p:nvPr>
            <p:ph sz="half" idx="2"/>
          </p:nvPr>
        </p:nvSpPr>
        <p:spPr>
          <a:xfrm>
            <a:off x="6477796" y="2395728"/>
            <a:ext cx="4754880" cy="3977640"/>
          </a:xfrm>
        </p:spPr>
        <p:txBody>
          <a:bodyPr/>
          <a:lstStyle/>
          <a:p>
            <a:r>
              <a:rPr lang="en-US" dirty="0"/>
              <a:t>In this page, we have added two text boxes, one for string Total: and other for numeric value to show the total amount. </a:t>
            </a:r>
          </a:p>
          <a:p>
            <a:r>
              <a:rPr lang="en-US" dirty="0"/>
              <a:t>Confirm button will lead to next page.</a:t>
            </a:r>
          </a:p>
          <a:p>
            <a:r>
              <a:rPr lang="en-US" dirty="0"/>
              <a:t>Edit button is linked to main menu, if customer want to make any changes in order.</a:t>
            </a:r>
            <a:endParaRPr lang="en-IN" dirty="0"/>
          </a:p>
        </p:txBody>
      </p:sp>
    </p:spTree>
    <p:extLst>
      <p:ext uri="{BB962C8B-B14F-4D97-AF65-F5344CB8AC3E}">
        <p14:creationId xmlns:p14="http://schemas.microsoft.com/office/powerpoint/2010/main" val="135151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5C17-CBCF-4C87-AB9D-BF218097574F}"/>
              </a:ext>
            </a:extLst>
          </p:cNvPr>
          <p:cNvSpPr>
            <a:spLocks noGrp="1"/>
          </p:cNvSpPr>
          <p:nvPr>
            <p:ph type="title"/>
          </p:nvPr>
        </p:nvSpPr>
        <p:spPr/>
        <p:txBody>
          <a:bodyPr/>
          <a:lstStyle/>
          <a:p>
            <a:r>
              <a:rPr lang="en-US" dirty="0"/>
              <a:t>Page </a:t>
            </a:r>
            <a:r>
              <a:rPr lang="en-US" dirty="0" smtClean="0"/>
              <a:t>4 :order id</a:t>
            </a:r>
            <a:endParaRPr lang="en-IN" dirty="0"/>
          </a:p>
        </p:txBody>
      </p:sp>
      <p:pic>
        <p:nvPicPr>
          <p:cNvPr id="6" name="Content Placeholder 5">
            <a:extLst>
              <a:ext uri="{FF2B5EF4-FFF2-40B4-BE49-F238E27FC236}">
                <a16:creationId xmlns:a16="http://schemas.microsoft.com/office/drawing/2014/main" id="{36795C5F-F439-4706-BC16-96DE737040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1180" y="2328862"/>
            <a:ext cx="5236451" cy="2979738"/>
          </a:xfrm>
          <a:ln w="28575">
            <a:solidFill>
              <a:schemeClr val="tx1"/>
            </a:solidFill>
          </a:ln>
        </p:spPr>
      </p:pic>
      <p:sp>
        <p:nvSpPr>
          <p:cNvPr id="7" name="Content Placeholder 6">
            <a:extLst>
              <a:ext uri="{FF2B5EF4-FFF2-40B4-BE49-F238E27FC236}">
                <a16:creationId xmlns:a16="http://schemas.microsoft.com/office/drawing/2014/main" id="{22420F65-6758-4A52-9F38-AB31166FB508}"/>
              </a:ext>
            </a:extLst>
          </p:cNvPr>
          <p:cNvSpPr>
            <a:spLocks noGrp="1"/>
          </p:cNvSpPr>
          <p:nvPr>
            <p:ph sz="half" idx="2"/>
          </p:nvPr>
        </p:nvSpPr>
        <p:spPr/>
        <p:txBody>
          <a:bodyPr/>
          <a:lstStyle/>
          <a:p>
            <a:r>
              <a:rPr lang="en-US" dirty="0"/>
              <a:t>This is the last page in which “Thank you!!” message will displayed on screen.</a:t>
            </a:r>
          </a:p>
          <a:p>
            <a:r>
              <a:rPr lang="en-US" dirty="0"/>
              <a:t>An order Id will be generated from the MCU side and displayed on the screen.</a:t>
            </a:r>
          </a:p>
          <a:p>
            <a:r>
              <a:rPr lang="en-US" dirty="0"/>
              <a:t>Main menu button has touch release event linked to page 1.</a:t>
            </a:r>
            <a:endParaRPr lang="en-IN" dirty="0"/>
          </a:p>
        </p:txBody>
      </p:sp>
    </p:spTree>
    <p:extLst>
      <p:ext uri="{BB962C8B-B14F-4D97-AF65-F5344CB8AC3E}">
        <p14:creationId xmlns:p14="http://schemas.microsoft.com/office/powerpoint/2010/main" val="3977048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B3D4-543D-40B6-A01A-6290F9FDBA02}"/>
              </a:ext>
            </a:extLst>
          </p:cNvPr>
          <p:cNvSpPr>
            <a:spLocks noGrp="1"/>
          </p:cNvSpPr>
          <p:nvPr>
            <p:ph type="title"/>
          </p:nvPr>
        </p:nvSpPr>
        <p:spPr/>
        <p:txBody>
          <a:bodyPr/>
          <a:lstStyle/>
          <a:p>
            <a:r>
              <a:rPr lang="en-US" dirty="0"/>
              <a:t>compiling code to display</a:t>
            </a:r>
            <a:endParaRPr lang="en-IN" dirty="0"/>
          </a:p>
        </p:txBody>
      </p:sp>
      <p:sp>
        <p:nvSpPr>
          <p:cNvPr id="3" name="Content Placeholder 2">
            <a:extLst>
              <a:ext uri="{FF2B5EF4-FFF2-40B4-BE49-F238E27FC236}">
                <a16:creationId xmlns:a16="http://schemas.microsoft.com/office/drawing/2014/main" id="{E62FD810-5EC2-46FC-A783-6BAEC32FC07C}"/>
              </a:ext>
            </a:extLst>
          </p:cNvPr>
          <p:cNvSpPr>
            <a:spLocks noGrp="1"/>
          </p:cNvSpPr>
          <p:nvPr>
            <p:ph sz="half" idx="1"/>
          </p:nvPr>
        </p:nvSpPr>
        <p:spPr>
          <a:xfrm>
            <a:off x="1142627" y="2027505"/>
            <a:ext cx="9266458" cy="4988755"/>
          </a:xfrm>
        </p:spPr>
        <p:txBody>
          <a:bodyPr>
            <a:normAutofit/>
          </a:bodyPr>
          <a:lstStyle/>
          <a:p>
            <a:r>
              <a:rPr lang="en-US" dirty="0"/>
              <a:t>Click the Compile button in the main menu;</a:t>
            </a:r>
          </a:p>
        </p:txBody>
      </p:sp>
      <p:pic>
        <p:nvPicPr>
          <p:cNvPr id="5" name="Content Placeholder 5">
            <a:extLst>
              <a:ext uri="{FF2B5EF4-FFF2-40B4-BE49-F238E27FC236}">
                <a16:creationId xmlns:a16="http://schemas.microsoft.com/office/drawing/2014/main" id="{143766F1-5A5E-46C9-BEEC-AC1AEE118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627" y="2576149"/>
            <a:ext cx="8523023" cy="4088421"/>
          </a:xfrm>
          <a:prstGeom prst="rect">
            <a:avLst/>
          </a:prstGeom>
        </p:spPr>
      </p:pic>
    </p:spTree>
    <p:extLst>
      <p:ext uri="{BB962C8B-B14F-4D97-AF65-F5344CB8AC3E}">
        <p14:creationId xmlns:p14="http://schemas.microsoft.com/office/powerpoint/2010/main" val="1071811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5085-7246-4355-B618-26697A80DE99}"/>
              </a:ext>
            </a:extLst>
          </p:cNvPr>
          <p:cNvSpPr>
            <a:spLocks noGrp="1"/>
          </p:cNvSpPr>
          <p:nvPr>
            <p:ph type="title"/>
          </p:nvPr>
        </p:nvSpPr>
        <p:spPr/>
        <p:txBody>
          <a:bodyPr/>
          <a:lstStyle/>
          <a:p>
            <a:r>
              <a:rPr lang="en-US" dirty="0"/>
              <a:t>uploading code to display</a:t>
            </a:r>
            <a:endParaRPr lang="en-IN" dirty="0"/>
          </a:p>
        </p:txBody>
      </p:sp>
      <p:sp>
        <p:nvSpPr>
          <p:cNvPr id="3" name="Content Placeholder 2">
            <a:extLst>
              <a:ext uri="{FF2B5EF4-FFF2-40B4-BE49-F238E27FC236}">
                <a16:creationId xmlns:a16="http://schemas.microsoft.com/office/drawing/2014/main" id="{70A99CB0-478F-4654-817D-FFAC0A495E41}"/>
              </a:ext>
            </a:extLst>
          </p:cNvPr>
          <p:cNvSpPr>
            <a:spLocks noGrp="1"/>
          </p:cNvSpPr>
          <p:nvPr>
            <p:ph sz="half" idx="1"/>
          </p:nvPr>
        </p:nvSpPr>
        <p:spPr>
          <a:xfrm>
            <a:off x="905313" y="2346959"/>
            <a:ext cx="6157429" cy="3482341"/>
          </a:xfrm>
        </p:spPr>
        <p:txBody>
          <a:bodyPr/>
          <a:lstStyle/>
          <a:p>
            <a:r>
              <a:rPr lang="en-US" sz="2400" dirty="0"/>
              <a:t>Insert the microSD card on your computer;</a:t>
            </a:r>
          </a:p>
          <a:p>
            <a:r>
              <a:rPr lang="en-US" sz="2400" dirty="0"/>
              <a:t>Go to File &gt; Open Build </a:t>
            </a:r>
            <a:r>
              <a:rPr lang="en-US" sz="2400" dirty="0" smtClean="0"/>
              <a:t>Folder ; Copy </a:t>
            </a:r>
            <a:r>
              <a:rPr lang="en-US" sz="2400" dirty="0"/>
              <a:t>the .TFT file corresponding to the file you’re currently working;</a:t>
            </a:r>
          </a:p>
          <a:p>
            <a:r>
              <a:rPr lang="en-US" sz="2400" dirty="0"/>
              <a:t>Paste that file in the microSD card Insert the microSD card on the Nextion display and plug power</a:t>
            </a:r>
            <a:r>
              <a:rPr lang="en-US" dirty="0"/>
              <a:t>.</a:t>
            </a:r>
          </a:p>
          <a:p>
            <a:endParaRPr lang="en-IN" dirty="0"/>
          </a:p>
        </p:txBody>
      </p:sp>
      <p:pic>
        <p:nvPicPr>
          <p:cNvPr id="6" name="Picture 5">
            <a:extLst>
              <a:ext uri="{FF2B5EF4-FFF2-40B4-BE49-F238E27FC236}">
                <a16:creationId xmlns:a16="http://schemas.microsoft.com/office/drawing/2014/main" id="{C8025BE5-34A2-4345-B63C-D02757EFE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4713" y="2093976"/>
            <a:ext cx="2913470" cy="4178809"/>
          </a:xfrm>
          <a:prstGeom prst="rect">
            <a:avLst/>
          </a:prstGeom>
        </p:spPr>
      </p:pic>
    </p:spTree>
    <p:extLst>
      <p:ext uri="{BB962C8B-B14F-4D97-AF65-F5344CB8AC3E}">
        <p14:creationId xmlns:p14="http://schemas.microsoft.com/office/powerpoint/2010/main" val="2043225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Connecting display to power supply</a:t>
            </a:r>
            <a:endParaRPr lang="en-US" dirty="0"/>
          </a:p>
        </p:txBody>
      </p:sp>
      <p:sp>
        <p:nvSpPr>
          <p:cNvPr id="7" name="Content Placeholder 6"/>
          <p:cNvSpPr>
            <a:spLocks noGrp="1"/>
          </p:cNvSpPr>
          <p:nvPr>
            <p:ph idx="1"/>
          </p:nvPr>
        </p:nvSpPr>
        <p:spPr/>
        <p:txBody>
          <a:bodyPr/>
          <a:lstStyle/>
          <a:p>
            <a:r>
              <a:rPr lang="en-US" dirty="0"/>
              <a:t>W</a:t>
            </a:r>
            <a:r>
              <a:rPr lang="en-US" dirty="0" smtClean="0"/>
              <a:t>e </a:t>
            </a:r>
            <a:r>
              <a:rPr lang="en-US" dirty="0"/>
              <a:t>can directly connect it to supply using a micro USB adaptor(5V/0.5A</a:t>
            </a:r>
            <a:r>
              <a:rPr lang="en-US" dirty="0" smtClean="0"/>
              <a:t>).</a:t>
            </a:r>
          </a:p>
          <a:p>
            <a:r>
              <a:rPr lang="en-US" dirty="0" smtClean="0"/>
              <a:t>A USB to 2-pin connector is used between adaptor and touch display.</a:t>
            </a:r>
            <a:endParaRPr lang="en-US" dirty="0"/>
          </a:p>
          <a:p>
            <a:r>
              <a:rPr lang="en-US" dirty="0" smtClean="0"/>
              <a:t>After connecting display will lights up.</a:t>
            </a:r>
            <a:endParaRPr lang="en-US" dirty="0"/>
          </a:p>
        </p:txBody>
      </p:sp>
      <p:pic>
        <p:nvPicPr>
          <p:cNvPr id="8" name="Content Placeholder 8"/>
          <p:cNvPicPr>
            <a:picLocks noChangeAspect="1"/>
          </p:cNvPicPr>
          <p:nvPr/>
        </p:nvPicPr>
        <p:blipFill>
          <a:blip r:embed="rId2"/>
          <a:stretch>
            <a:fillRect/>
          </a:stretch>
        </p:blipFill>
        <p:spPr bwMode="auto">
          <a:xfrm>
            <a:off x="2232535" y="3737992"/>
            <a:ext cx="8488929" cy="2210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7059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code to </a:t>
            </a:r>
            <a:r>
              <a:rPr lang="en-US" dirty="0" smtClean="0"/>
              <a:t>display : cond…</a:t>
            </a:r>
            <a:endParaRPr lang="en-US" dirty="0"/>
          </a:p>
        </p:txBody>
      </p:sp>
      <p:sp>
        <p:nvSpPr>
          <p:cNvPr id="3" name="Content Placeholder 2"/>
          <p:cNvSpPr>
            <a:spLocks noGrp="1"/>
          </p:cNvSpPr>
          <p:nvPr>
            <p:ph sz="half" idx="1"/>
          </p:nvPr>
        </p:nvSpPr>
        <p:spPr/>
        <p:txBody>
          <a:bodyPr/>
          <a:lstStyle/>
          <a:p>
            <a:r>
              <a:rPr lang="en-US" dirty="0"/>
              <a:t>The Nextion will go into a bootloader mode and will display the file size and the progress. This takes a few moments, once completed a message “Update Successful!” will be displayed on the display. </a:t>
            </a:r>
          </a:p>
          <a:p>
            <a:r>
              <a:rPr lang="en-US" dirty="0"/>
              <a:t>Power down the display, remove the microSD card and power up the display again. This time the GUI we have selected will be running on the display.</a:t>
            </a:r>
            <a:endParaRPr lang="en-IN" dirty="0"/>
          </a:p>
          <a:p>
            <a:pPr marL="0" indent="0">
              <a:buNone/>
            </a:pP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rot="16200000">
            <a:off x="6976766" y="1463243"/>
            <a:ext cx="3784401" cy="504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36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Testing of Touch screen with GUI</a:t>
            </a:r>
            <a:endParaRPr lang="en-US" dirty="0"/>
          </a:p>
        </p:txBody>
      </p:sp>
      <p:sp>
        <p:nvSpPr>
          <p:cNvPr id="7" name="Text Placeholder 6"/>
          <p:cNvSpPr>
            <a:spLocks noGrp="1"/>
          </p:cNvSpPr>
          <p:nvPr>
            <p:ph type="body" idx="1"/>
          </p:nvPr>
        </p:nvSpPr>
        <p:spPr>
          <a:xfrm>
            <a:off x="1252296" y="2048256"/>
            <a:ext cx="4569383" cy="640080"/>
          </a:xfrm>
        </p:spPr>
        <p:txBody>
          <a:bodyPr/>
          <a:lstStyle/>
          <a:p>
            <a:r>
              <a:rPr lang="en-US" dirty="0" smtClean="0">
                <a:solidFill>
                  <a:schemeClr val="tx1"/>
                </a:solidFill>
              </a:rPr>
              <a:t>Main screen </a:t>
            </a:r>
            <a:endParaRPr lang="en-US" dirty="0">
              <a:solidFill>
                <a:schemeClr val="tx1"/>
              </a:solidFill>
            </a:endParaRP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16200000">
            <a:off x="1777618" y="2584111"/>
            <a:ext cx="3333243" cy="4383884"/>
          </a:xfrm>
        </p:spPr>
      </p:pic>
      <p:sp>
        <p:nvSpPr>
          <p:cNvPr id="8" name="Text Placeholder 7"/>
          <p:cNvSpPr>
            <a:spLocks noGrp="1"/>
          </p:cNvSpPr>
          <p:nvPr>
            <p:ph type="body" sz="quarter" idx="3"/>
          </p:nvPr>
        </p:nvSpPr>
        <p:spPr>
          <a:xfrm>
            <a:off x="6968332" y="2048256"/>
            <a:ext cx="4150772" cy="640080"/>
          </a:xfrm>
        </p:spPr>
        <p:txBody>
          <a:bodyPr/>
          <a:lstStyle/>
          <a:p>
            <a:r>
              <a:rPr lang="en-US" dirty="0" smtClean="0">
                <a:solidFill>
                  <a:schemeClr val="tx1"/>
                </a:solidFill>
              </a:rPr>
              <a:t>Menu Page </a:t>
            </a:r>
            <a:endParaRPr lang="en-US" dirty="0">
              <a:solidFill>
                <a:schemeClr val="tx1"/>
              </a:solidFill>
            </a:endParaRPr>
          </a:p>
        </p:txBody>
      </p:sp>
      <p:pic>
        <p:nvPicPr>
          <p:cNvPr id="6" name="Content Placeholder 5"/>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rot="16200000">
            <a:off x="7526197" y="2551569"/>
            <a:ext cx="3333239" cy="4448968"/>
          </a:xfrm>
        </p:spPr>
      </p:pic>
    </p:spTree>
    <p:extLst>
      <p:ext uri="{BB962C8B-B14F-4D97-AF65-F5344CB8AC3E}">
        <p14:creationId xmlns:p14="http://schemas.microsoft.com/office/powerpoint/2010/main" val="739379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Output Video: GUI</a:t>
            </a:r>
            <a:endParaRPr lang="en-US" dirty="0"/>
          </a:p>
        </p:txBody>
      </p:sp>
      <p:pic>
        <p:nvPicPr>
          <p:cNvPr id="9" name="WhatsApp Video 2021-03-14 at 4.14.25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3451983" y="-226186"/>
            <a:ext cx="4967358" cy="8778876"/>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1664326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348" y="332232"/>
            <a:ext cx="10058400" cy="1166368"/>
          </a:xfrm>
        </p:spPr>
        <p:txBody>
          <a:bodyPr/>
          <a:lstStyle/>
          <a:p>
            <a:r>
              <a:rPr lang="en-US" dirty="0" smtClean="0"/>
              <a:t>Conclusion:</a:t>
            </a:r>
            <a:endParaRPr lang="en-US" dirty="0"/>
          </a:p>
        </p:txBody>
      </p:sp>
      <p:sp>
        <p:nvSpPr>
          <p:cNvPr id="5" name="Content Placeholder 4"/>
          <p:cNvSpPr>
            <a:spLocks noGrp="1"/>
          </p:cNvSpPr>
          <p:nvPr>
            <p:ph idx="1"/>
          </p:nvPr>
        </p:nvSpPr>
        <p:spPr>
          <a:xfrm>
            <a:off x="1069848" y="1778000"/>
            <a:ext cx="10474452" cy="4191000"/>
          </a:xfrm>
        </p:spPr>
        <p:txBody>
          <a:bodyPr>
            <a:normAutofit/>
          </a:bodyPr>
          <a:lstStyle/>
          <a:p>
            <a:pPr fontAlgn="base"/>
            <a:r>
              <a:rPr lang="en-US" sz="2800" dirty="0" smtClean="0"/>
              <a:t>In conclusion, Nextion IDE is easy to use but some instructions are difficult to understand and need some practice to use.</a:t>
            </a:r>
          </a:p>
          <a:p>
            <a:pPr fontAlgn="base"/>
            <a:r>
              <a:rPr lang="en-US" sz="2800" dirty="0" smtClean="0"/>
              <a:t>The </a:t>
            </a:r>
            <a:r>
              <a:rPr lang="en-US" sz="2800" dirty="0"/>
              <a:t>ability to have the display do most of the onboard control or even be self contained is both handy and useful </a:t>
            </a:r>
            <a:r>
              <a:rPr lang="en-US" sz="2800" dirty="0" smtClean="0"/>
              <a:t>.</a:t>
            </a:r>
          </a:p>
          <a:p>
            <a:pPr fontAlgn="base"/>
            <a:r>
              <a:rPr lang="en-US" sz="2800" dirty="0" smtClean="0"/>
              <a:t>GUI can be reviewed before uploading to touch screen itself.</a:t>
            </a:r>
          </a:p>
          <a:p>
            <a:pPr fontAlgn="base"/>
            <a:r>
              <a:rPr lang="en-US" sz="2800" dirty="0" smtClean="0"/>
              <a:t>So, development of GUI task is successfully completed.</a:t>
            </a:r>
            <a:endParaRPr lang="en-US" sz="2800" dirty="0"/>
          </a:p>
          <a:p>
            <a:endParaRPr lang="en-US" sz="2800" dirty="0"/>
          </a:p>
        </p:txBody>
      </p:sp>
    </p:spTree>
    <p:extLst>
      <p:ext uri="{BB962C8B-B14F-4D97-AF65-F5344CB8AC3E}">
        <p14:creationId xmlns:p14="http://schemas.microsoft.com/office/powerpoint/2010/main" val="303688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24706" y="121775"/>
            <a:ext cx="10058400" cy="1228054"/>
          </a:xfrm>
        </p:spPr>
        <p:txBody>
          <a:bodyPr/>
          <a:lstStyle/>
          <a:p>
            <a:r>
              <a:rPr lang="en-US" dirty="0"/>
              <a:t>References:</a:t>
            </a:r>
          </a:p>
        </p:txBody>
      </p:sp>
      <p:sp>
        <p:nvSpPr>
          <p:cNvPr id="3" name="Content Placeholder 2"/>
          <p:cNvSpPr>
            <a:spLocks noGrp="1"/>
          </p:cNvSpPr>
          <p:nvPr>
            <p:ph idx="1"/>
          </p:nvPr>
        </p:nvSpPr>
        <p:spPr>
          <a:xfrm>
            <a:off x="1069848" y="1349829"/>
            <a:ext cx="10058400" cy="5152571"/>
          </a:xfrm>
        </p:spPr>
        <p:txBody>
          <a:bodyPr>
            <a:normAutofit/>
          </a:bodyPr>
          <a:lstStyle/>
          <a:p>
            <a:pPr marL="0" indent="0">
              <a:buNone/>
            </a:pPr>
            <a:r>
              <a:rPr lang="en-US" dirty="0"/>
              <a:t>User Interface:</a:t>
            </a:r>
          </a:p>
          <a:p>
            <a:r>
              <a:rPr lang="en-US" dirty="0">
                <a:hlinkClick r:id="rId2"/>
              </a:rPr>
              <a:t>https://searchapparchitecture.techtarget.com/definition/user-interface-UI#:~:text=The%20user%20interface%20(UI)%20is,an%20application%20or%20a%20website</a:t>
            </a:r>
            <a:r>
              <a:rPr lang="en-US" dirty="0"/>
              <a:t>.</a:t>
            </a:r>
          </a:p>
          <a:p>
            <a:r>
              <a:rPr lang="en-US" dirty="0">
                <a:hlinkClick r:id="rId3"/>
              </a:rPr>
              <a:t>https://www.slideshare.net/AbdulGrails/user-interface-43112351</a:t>
            </a:r>
            <a:endParaRPr lang="en-US" dirty="0"/>
          </a:p>
          <a:p>
            <a:pPr marL="0" indent="0">
              <a:buNone/>
            </a:pPr>
            <a:r>
              <a:rPr lang="en-US" dirty="0"/>
              <a:t>Types of user interface:</a:t>
            </a:r>
          </a:p>
          <a:p>
            <a:r>
              <a:rPr lang="en-US" dirty="0">
                <a:hlinkClick r:id="rId4"/>
              </a:rPr>
              <a:t>http://theteacher.info/index.php/systems-software/notes/4623-types-of-user-interface</a:t>
            </a:r>
            <a:endParaRPr lang="en-US" dirty="0"/>
          </a:p>
          <a:p>
            <a:pPr marL="0" indent="0">
              <a:buNone/>
            </a:pPr>
            <a:r>
              <a:rPr lang="en-US" dirty="0"/>
              <a:t>Creating GUI:</a:t>
            </a:r>
          </a:p>
          <a:p>
            <a:r>
              <a:rPr lang="en-US" dirty="0">
                <a:hlinkClick r:id="rId5"/>
              </a:rPr>
              <a:t>https://www.element14.com/community/community/arduino/blog/2016/02/22/nextion-hmi-display-a-user-interface-that-is-simple-and-easy-to-use</a:t>
            </a:r>
            <a:endParaRPr lang="en-US" dirty="0"/>
          </a:p>
          <a:p>
            <a:r>
              <a:rPr lang="en-US" dirty="0">
                <a:hlinkClick r:id="rId6"/>
              </a:rPr>
              <a:t>https://www.youtube.com/watch?v=qx-aFB3-7SA</a:t>
            </a:r>
            <a:endParaRPr lang="en-US" dirty="0"/>
          </a:p>
        </p:txBody>
      </p:sp>
    </p:spTree>
    <p:extLst>
      <p:ext uri="{BB962C8B-B14F-4D97-AF65-F5344CB8AC3E}">
        <p14:creationId xmlns:p14="http://schemas.microsoft.com/office/powerpoint/2010/main" val="284378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806196" y="395732"/>
            <a:ext cx="10245852" cy="1420368"/>
          </a:xfrm>
        </p:spPr>
        <p:txBody>
          <a:bodyPr>
            <a:normAutofit fontScale="90000"/>
          </a:bodyPr>
          <a:lstStyle/>
          <a:p>
            <a:r>
              <a:rPr lang="en-US" b="1" dirty="0"/>
              <a:t>Why GUI is needed in our project?</a:t>
            </a:r>
          </a:p>
        </p:txBody>
      </p:sp>
      <p:sp>
        <p:nvSpPr>
          <p:cNvPr id="6" name="Content Placeholder 5"/>
          <p:cNvSpPr>
            <a:spLocks noGrp="1"/>
          </p:cNvSpPr>
          <p:nvPr>
            <p:ph idx="1"/>
          </p:nvPr>
        </p:nvSpPr>
        <p:spPr>
          <a:xfrm>
            <a:off x="993648" y="1447800"/>
            <a:ext cx="10058400" cy="4483100"/>
          </a:xfrm>
        </p:spPr>
        <p:txBody>
          <a:bodyPr>
            <a:noAutofit/>
          </a:bodyPr>
          <a:lstStyle/>
          <a:p>
            <a:pPr marL="0" indent="0">
              <a:buNone/>
            </a:pPr>
            <a:endParaRPr lang="en-US" sz="2400" dirty="0"/>
          </a:p>
          <a:p>
            <a:r>
              <a:rPr lang="en-US" sz="2400" dirty="0"/>
              <a:t>GUI is Graphical User Interface, which is displayed on touch display and it is basic input device for our project.</a:t>
            </a:r>
          </a:p>
          <a:p>
            <a:r>
              <a:rPr lang="en-US" sz="2400" dirty="0"/>
              <a:t>It is an interface between user and touch screen , through which end user can interact with display.</a:t>
            </a:r>
          </a:p>
          <a:p>
            <a:r>
              <a:rPr lang="en-US" sz="2400" dirty="0"/>
              <a:t>Customer place their order by just touching buttons of some desired items and without going into the complexity of back-end programming and coding.</a:t>
            </a:r>
          </a:p>
          <a:p>
            <a:r>
              <a:rPr lang="en-US" sz="2400" dirty="0"/>
              <a:t>Graphical User interface is very simple and easy to understand interface and can be used by customer of every </a:t>
            </a:r>
            <a:r>
              <a:rPr lang="en-US" sz="2400" dirty="0" smtClean="0"/>
              <a:t>age.</a:t>
            </a:r>
            <a:endParaRPr lang="en-US" sz="2400" dirty="0"/>
          </a:p>
          <a:p>
            <a:endParaRPr lang="en-US" sz="2400" dirty="0"/>
          </a:p>
        </p:txBody>
      </p:sp>
    </p:spTree>
    <p:extLst>
      <p:ext uri="{BB962C8B-B14F-4D97-AF65-F5344CB8AC3E}">
        <p14:creationId xmlns:p14="http://schemas.microsoft.com/office/powerpoint/2010/main" val="1523851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2F7C-EF03-47A1-B365-9655E57880D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6FDA485-470C-471F-AA83-82F770DA5066}"/>
              </a:ext>
            </a:extLst>
          </p:cNvPr>
          <p:cNvSpPr>
            <a:spLocks noGrp="1"/>
          </p:cNvSpPr>
          <p:nvPr>
            <p:ph idx="1"/>
          </p:nvPr>
        </p:nvSpPr>
        <p:spPr/>
        <p:txBody>
          <a:bodyPr/>
          <a:lstStyle/>
          <a:p>
            <a:r>
              <a:rPr lang="en-US" dirty="0">
                <a:hlinkClick r:id="rId2"/>
              </a:rPr>
              <a:t>https://www.itead.cc/blog/advanced-application-3-slide-to-unlock-and-battery-charging-progress-project</a:t>
            </a:r>
            <a:r>
              <a:rPr lang="en-US" dirty="0"/>
              <a:t> </a:t>
            </a:r>
          </a:p>
          <a:p>
            <a:r>
              <a:rPr lang="en-US" dirty="0">
                <a:hlinkClick r:id="rId3"/>
              </a:rPr>
              <a:t>https://www.itead.cc/blog/an-entry-application-of-text-component-and-button-component</a:t>
            </a:r>
            <a:r>
              <a:rPr lang="en-US" dirty="0"/>
              <a:t> </a:t>
            </a:r>
          </a:p>
          <a:p>
            <a:pPr marL="0" indent="0">
              <a:buNone/>
            </a:pPr>
            <a:r>
              <a:rPr lang="en-IN" dirty="0"/>
              <a:t>Instruction set:</a:t>
            </a:r>
          </a:p>
          <a:p>
            <a:r>
              <a:rPr lang="en-IN" dirty="0">
                <a:hlinkClick r:id="rId4"/>
              </a:rPr>
              <a:t>https://nextion.tech/instruction-set/</a:t>
            </a:r>
            <a:r>
              <a:rPr lang="en-IN" dirty="0"/>
              <a:t> </a:t>
            </a:r>
          </a:p>
          <a:p>
            <a:pPr marL="0" indent="0">
              <a:buNone/>
            </a:pPr>
            <a:r>
              <a:rPr lang="en-IN" dirty="0"/>
              <a:t>Specifications of </a:t>
            </a:r>
            <a:r>
              <a:rPr lang="en-IN" dirty="0" err="1"/>
              <a:t>Nextion</a:t>
            </a:r>
            <a:r>
              <a:rPr lang="en-IN" dirty="0"/>
              <a:t> touch screen display:</a:t>
            </a:r>
          </a:p>
          <a:p>
            <a:r>
              <a:rPr lang="en-IN" dirty="0">
                <a:hlinkClick r:id="rId5"/>
              </a:rPr>
              <a:t>https://nextion.tech/datasheets/nx4827t043/</a:t>
            </a:r>
            <a:r>
              <a:rPr lang="en-IN" dirty="0"/>
              <a:t> </a:t>
            </a:r>
          </a:p>
        </p:txBody>
      </p:sp>
    </p:spTree>
    <p:extLst>
      <p:ext uri="{BB962C8B-B14F-4D97-AF65-F5344CB8AC3E}">
        <p14:creationId xmlns:p14="http://schemas.microsoft.com/office/powerpoint/2010/main" val="224921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648" y="110215"/>
            <a:ext cx="8226552" cy="1609344"/>
          </a:xfrm>
        </p:spPr>
        <p:txBody>
          <a:bodyPr/>
          <a:lstStyle/>
          <a:p>
            <a:r>
              <a:rPr lang="en-US" b="1" dirty="0"/>
              <a:t>User interface:</a:t>
            </a:r>
          </a:p>
        </p:txBody>
      </p:sp>
      <p:sp>
        <p:nvSpPr>
          <p:cNvPr id="3" name="Content Placeholder 2"/>
          <p:cNvSpPr>
            <a:spLocks noGrp="1"/>
          </p:cNvSpPr>
          <p:nvPr>
            <p:ph idx="1"/>
          </p:nvPr>
        </p:nvSpPr>
        <p:spPr>
          <a:xfrm>
            <a:off x="866648" y="1676908"/>
            <a:ext cx="10058400" cy="4050792"/>
          </a:xfrm>
        </p:spPr>
        <p:txBody>
          <a:bodyPr/>
          <a:lstStyle/>
          <a:p>
            <a:r>
              <a:rPr lang="en-US" dirty="0"/>
              <a:t>The user interface (UI) is the point of human-computer interaction and communication in a device. This can include display screens, keyboards a mouse and the appearance of a desktop. </a:t>
            </a:r>
          </a:p>
          <a:p>
            <a:r>
              <a:rPr lang="en-US" dirty="0"/>
              <a:t>It is also the way through which a user interacts with an application or a website. </a:t>
            </a:r>
          </a:p>
          <a:p>
            <a:r>
              <a:rPr lang="en-US" dirty="0"/>
              <a:t>It determines how commands are given to the computer or the program and how information is displayed on the screen.</a:t>
            </a:r>
          </a:p>
        </p:txBody>
      </p:sp>
      <p:pic>
        <p:nvPicPr>
          <p:cNvPr id="5" name="Picture 4"/>
          <p:cNvPicPr>
            <a:picLocks noChangeAspect="1"/>
          </p:cNvPicPr>
          <p:nvPr/>
        </p:nvPicPr>
        <p:blipFill>
          <a:blip r:embed="rId2"/>
          <a:stretch>
            <a:fillRect/>
          </a:stretch>
        </p:blipFill>
        <p:spPr>
          <a:xfrm>
            <a:off x="2479216" y="3911471"/>
            <a:ext cx="6169484" cy="2373829"/>
          </a:xfrm>
          <a:prstGeom prst="rect">
            <a:avLst/>
          </a:prstGeom>
        </p:spPr>
      </p:pic>
      <p:pic>
        <p:nvPicPr>
          <p:cNvPr id="6" name="Picture 5"/>
          <p:cNvPicPr>
            <a:picLocks noChangeAspect="1"/>
          </p:cNvPicPr>
          <p:nvPr/>
        </p:nvPicPr>
        <p:blipFill>
          <a:blip r:embed="rId3"/>
          <a:stretch>
            <a:fillRect/>
          </a:stretch>
        </p:blipFill>
        <p:spPr>
          <a:xfrm>
            <a:off x="9556402" y="110215"/>
            <a:ext cx="2441760" cy="1941111"/>
          </a:xfrm>
          <a:prstGeom prst="rect">
            <a:avLst/>
          </a:prstGeom>
          <a:blipFill dpi="0" rotWithShape="1">
            <a:blip r:embed="rId4">
              <a:alphaModFix amt="0"/>
            </a:blip>
            <a:srcRect/>
            <a:tile tx="0" ty="0" sx="100000" sy="100000" flip="none" algn="tl"/>
          </a:blipFill>
        </p:spPr>
      </p:pic>
    </p:spTree>
    <p:extLst>
      <p:ext uri="{BB962C8B-B14F-4D97-AF65-F5344CB8AC3E}">
        <p14:creationId xmlns:p14="http://schemas.microsoft.com/office/powerpoint/2010/main" val="47396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2780"/>
            <a:ext cx="10058400" cy="1609344"/>
          </a:xfrm>
        </p:spPr>
        <p:txBody>
          <a:bodyPr/>
          <a:lstStyle/>
          <a:p>
            <a:r>
              <a:rPr lang="en-US" b="1" dirty="0"/>
              <a:t>Types of User interface:</a:t>
            </a:r>
          </a:p>
        </p:txBody>
      </p:sp>
      <p:sp>
        <p:nvSpPr>
          <p:cNvPr id="3" name="Content Placeholder 2"/>
          <p:cNvSpPr>
            <a:spLocks noGrp="1"/>
          </p:cNvSpPr>
          <p:nvPr>
            <p:ph sz="half" idx="1"/>
          </p:nvPr>
        </p:nvSpPr>
        <p:spPr>
          <a:xfrm>
            <a:off x="1069848" y="2194560"/>
            <a:ext cx="6448552" cy="3977640"/>
          </a:xfrm>
        </p:spPr>
        <p:txBody>
          <a:bodyPr>
            <a:normAutofit fontScale="92500" lnSpcReduction="10000"/>
          </a:bodyPr>
          <a:lstStyle/>
          <a:p>
            <a:pPr marL="0" indent="0">
              <a:buNone/>
            </a:pPr>
            <a:r>
              <a:rPr lang="en-US" sz="3200" dirty="0"/>
              <a:t>There are five different types of interface </a:t>
            </a:r>
          </a:p>
          <a:p>
            <a:endParaRPr lang="en-US" sz="3200" dirty="0"/>
          </a:p>
          <a:p>
            <a:r>
              <a:rPr lang="en-US" sz="2800" dirty="0"/>
              <a:t>Graphical User Interfaces (GUI)</a:t>
            </a:r>
          </a:p>
          <a:p>
            <a:r>
              <a:rPr lang="en-US" sz="3000" dirty="0"/>
              <a:t>Command Line Interfaces (CLI)</a:t>
            </a:r>
          </a:p>
          <a:p>
            <a:r>
              <a:rPr lang="en-US" sz="3000" dirty="0"/>
              <a:t>Form-based interfaces</a:t>
            </a:r>
          </a:p>
          <a:p>
            <a:r>
              <a:rPr lang="en-US" sz="3000" dirty="0"/>
              <a:t>Menu-based interfaces</a:t>
            </a:r>
          </a:p>
          <a:p>
            <a:r>
              <a:rPr lang="en-US" sz="3000" dirty="0"/>
              <a:t>Natural language interfaces.</a:t>
            </a:r>
          </a:p>
          <a:p>
            <a:endParaRPr lang="en-US" dirty="0"/>
          </a:p>
        </p:txBody>
      </p:sp>
      <p:pic>
        <p:nvPicPr>
          <p:cNvPr id="5" name="Content Placeholder 4"/>
          <p:cNvPicPr>
            <a:picLocks noGrp="1" noChangeAspect="1"/>
          </p:cNvPicPr>
          <p:nvPr>
            <p:ph sz="half" idx="2"/>
          </p:nvPr>
        </p:nvPicPr>
        <p:blipFill>
          <a:blip r:embed="rId2"/>
          <a:stretch>
            <a:fillRect/>
          </a:stretch>
        </p:blipFill>
        <p:spPr>
          <a:xfrm>
            <a:off x="7403453" y="2785897"/>
            <a:ext cx="3724795" cy="2362530"/>
          </a:xfrm>
          <a:prstGeom prst="rect">
            <a:avLst/>
          </a:prstGeom>
        </p:spPr>
      </p:pic>
    </p:spTree>
    <p:extLst>
      <p:ext uri="{BB962C8B-B14F-4D97-AF65-F5344CB8AC3E}">
        <p14:creationId xmlns:p14="http://schemas.microsoft.com/office/powerpoint/2010/main" val="3197711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803148" y="167132"/>
            <a:ext cx="10058400" cy="1026668"/>
          </a:xfrm>
        </p:spPr>
        <p:txBody>
          <a:bodyPr>
            <a:normAutofit fontScale="90000"/>
          </a:bodyPr>
          <a:lstStyle/>
          <a:p>
            <a:r>
              <a:rPr lang="en-US" b="1" dirty="0"/>
              <a:t>Types of User </a:t>
            </a:r>
            <a:r>
              <a:rPr lang="en-US" b="1" dirty="0" smtClean="0"/>
              <a:t>interface : cond..</a:t>
            </a:r>
            <a:endParaRPr lang="en-US" b="1" dirty="0"/>
          </a:p>
        </p:txBody>
      </p:sp>
      <p:sp>
        <p:nvSpPr>
          <p:cNvPr id="6" name="Content Placeholder 5"/>
          <p:cNvSpPr>
            <a:spLocks noGrp="1"/>
          </p:cNvSpPr>
          <p:nvPr>
            <p:ph idx="1"/>
          </p:nvPr>
        </p:nvSpPr>
        <p:spPr>
          <a:xfrm>
            <a:off x="803148" y="1193800"/>
            <a:ext cx="10058400" cy="5359400"/>
          </a:xfrm>
        </p:spPr>
        <p:txBody>
          <a:bodyPr/>
          <a:lstStyle/>
          <a:p>
            <a:pPr marL="0" indent="0">
              <a:buNone/>
            </a:pPr>
            <a:r>
              <a:rPr lang="en-US" b="1" dirty="0"/>
              <a:t>Graphical User Interfaces (GUI):</a:t>
            </a:r>
          </a:p>
          <a:p>
            <a:endParaRPr lang="en-US" dirty="0"/>
          </a:p>
          <a:p>
            <a:r>
              <a:rPr lang="en-US" dirty="0"/>
              <a:t>Interfaces that are graphical in nature are known either as Graphical User Interfaces (</a:t>
            </a:r>
            <a:r>
              <a:rPr lang="en-US" b="1" i="1" dirty="0"/>
              <a:t>GUI</a:t>
            </a:r>
            <a:r>
              <a:rPr lang="en-US" dirty="0"/>
              <a:t>) or </a:t>
            </a:r>
            <a:r>
              <a:rPr lang="en-US" b="1" i="1" dirty="0"/>
              <a:t>WIMP</a:t>
            </a:r>
            <a:r>
              <a:rPr lang="en-US" dirty="0"/>
              <a:t> interfaces (Windows, Icons, Menus and Pointer). </a:t>
            </a:r>
          </a:p>
          <a:p>
            <a:r>
              <a:rPr lang="en-US" dirty="0"/>
              <a:t>Typically, these types of interfaces  are available in multi-tasking environments or in applications software that involve a considerable degree of complexity.</a:t>
            </a:r>
          </a:p>
          <a:p>
            <a:pPr marL="0" indent="0">
              <a:buNone/>
            </a:pPr>
            <a:endParaRPr lang="en-US" b="1" dirty="0"/>
          </a:p>
          <a:p>
            <a:pPr marL="0" indent="0">
              <a:buNone/>
            </a:pPr>
            <a:r>
              <a:rPr lang="en-US" b="1" dirty="0"/>
              <a:t>Command Line Interfaces (CLI):</a:t>
            </a:r>
          </a:p>
          <a:p>
            <a:r>
              <a:rPr lang="en-US" dirty="0"/>
              <a:t>A command line interface requires a user to type in commands from a list of allowable commands</a:t>
            </a:r>
          </a:p>
          <a:p>
            <a:r>
              <a:rPr lang="en-US" dirty="0"/>
              <a:t>For example, Terminal application in Ubuntu is a CLI</a:t>
            </a:r>
          </a:p>
          <a:p>
            <a:endParaRPr lang="en-US" dirty="0"/>
          </a:p>
          <a:p>
            <a:pPr marL="0" indent="0">
              <a:buNone/>
            </a:pPr>
            <a:endParaRPr lang="en-US" dirty="0"/>
          </a:p>
        </p:txBody>
      </p:sp>
    </p:spTree>
    <p:extLst>
      <p:ext uri="{BB962C8B-B14F-4D97-AF65-F5344CB8AC3E}">
        <p14:creationId xmlns:p14="http://schemas.microsoft.com/office/powerpoint/2010/main" val="91384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753274" cy="1609344"/>
          </a:xfrm>
        </p:spPr>
        <p:txBody>
          <a:bodyPr/>
          <a:lstStyle/>
          <a:p>
            <a:r>
              <a:rPr lang="en-US" b="1" dirty="0"/>
              <a:t>Types of User interface : cond..</a:t>
            </a:r>
            <a:endParaRPr lang="en-US" b="1" dirty="0"/>
          </a:p>
        </p:txBody>
      </p:sp>
      <p:sp>
        <p:nvSpPr>
          <p:cNvPr id="3" name="Content Placeholder 2"/>
          <p:cNvSpPr>
            <a:spLocks noGrp="1"/>
          </p:cNvSpPr>
          <p:nvPr>
            <p:ph sz="half" idx="1"/>
          </p:nvPr>
        </p:nvSpPr>
        <p:spPr>
          <a:xfrm>
            <a:off x="1069848" y="2194560"/>
            <a:ext cx="5142266" cy="4663440"/>
          </a:xfrm>
        </p:spPr>
        <p:txBody>
          <a:bodyPr>
            <a:normAutofit/>
          </a:bodyPr>
          <a:lstStyle/>
          <a:p>
            <a:pPr marL="0" indent="0">
              <a:buNone/>
            </a:pPr>
            <a:r>
              <a:rPr lang="en-US" sz="2200" b="1" dirty="0"/>
              <a:t>Form-based interfaces:</a:t>
            </a:r>
          </a:p>
          <a:p>
            <a:pPr marL="0" indent="0">
              <a:buNone/>
            </a:pPr>
            <a:endParaRPr lang="en-US" dirty="0"/>
          </a:p>
          <a:p>
            <a:r>
              <a:rPr lang="en-US" dirty="0"/>
              <a:t> A form-based software interface on a computer is similar to a paper-based 'interface'. </a:t>
            </a:r>
          </a:p>
          <a:p>
            <a:r>
              <a:rPr lang="en-US" dirty="0"/>
              <a:t>The input into the computer is predictable.</a:t>
            </a:r>
          </a:p>
          <a:p>
            <a:r>
              <a:rPr lang="en-US" dirty="0"/>
              <a:t>There are instructions to help, boxes where user write or select information from some choices and boxes where simply tick one of a selection</a:t>
            </a:r>
          </a:p>
          <a:p>
            <a:pPr marL="0" indent="0">
              <a:buNone/>
            </a:pP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6212114" y="2093976"/>
            <a:ext cx="5611008" cy="4451967"/>
          </a:xfrm>
          <a:prstGeom prst="rect">
            <a:avLst/>
          </a:prstGeom>
        </p:spPr>
      </p:pic>
    </p:spTree>
    <p:extLst>
      <p:ext uri="{BB962C8B-B14F-4D97-AF65-F5344CB8AC3E}">
        <p14:creationId xmlns:p14="http://schemas.microsoft.com/office/powerpoint/2010/main" val="69139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9848" y="2194559"/>
            <a:ext cx="6129238" cy="4467498"/>
          </a:xfrm>
        </p:spPr>
        <p:txBody>
          <a:bodyPr/>
          <a:lstStyle/>
          <a:p>
            <a:pPr marL="0" indent="0">
              <a:buNone/>
            </a:pPr>
            <a:r>
              <a:rPr lang="en-US" b="1" dirty="0"/>
              <a:t>  Menu-based user interfaces:</a:t>
            </a:r>
          </a:p>
          <a:p>
            <a:pPr marL="0" indent="0">
              <a:buNone/>
            </a:pPr>
            <a:endParaRPr lang="en-US" dirty="0"/>
          </a:p>
          <a:p>
            <a:r>
              <a:rPr lang="en-US" dirty="0"/>
              <a:t>Menu-based user interfaces are ideal for situations which require selections to be made from a very wide range of options or in situations which require very fast selection. </a:t>
            </a:r>
          </a:p>
          <a:p>
            <a:r>
              <a:rPr lang="en-US" dirty="0"/>
              <a:t>The user of a system that uses a menu-based interface will be presented with a limited number of options on the screen.</a:t>
            </a:r>
          </a:p>
          <a:p>
            <a:r>
              <a:rPr lang="en-US" dirty="0"/>
              <a:t> Once a selection has been made, the user is presented with a sub-menu.</a:t>
            </a:r>
          </a:p>
        </p:txBody>
      </p:sp>
      <p:sp>
        <p:nvSpPr>
          <p:cNvPr id="5" name="Title 1"/>
          <p:cNvSpPr txBox="1">
            <a:spLocks/>
          </p:cNvSpPr>
          <p:nvPr/>
        </p:nvSpPr>
        <p:spPr>
          <a:xfrm>
            <a:off x="1069848" y="585216"/>
            <a:ext cx="10652252"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b="1" dirty="0"/>
              <a:t>Types of User interface : cond..</a:t>
            </a:r>
            <a:endParaRPr lang="en-US" b="1" dirty="0"/>
          </a:p>
        </p:txBody>
      </p:sp>
      <p:pic>
        <p:nvPicPr>
          <p:cNvPr id="6" name="Picture 5"/>
          <p:cNvPicPr>
            <a:picLocks noChangeAspect="1"/>
          </p:cNvPicPr>
          <p:nvPr/>
        </p:nvPicPr>
        <p:blipFill>
          <a:blip r:embed="rId3"/>
          <a:stretch>
            <a:fillRect/>
          </a:stretch>
        </p:blipFill>
        <p:spPr>
          <a:xfrm>
            <a:off x="7635157" y="2322286"/>
            <a:ext cx="4266555" cy="3018971"/>
          </a:xfrm>
          <a:prstGeom prst="rect">
            <a:avLst/>
          </a:prstGeom>
        </p:spPr>
      </p:pic>
      <p:pic>
        <p:nvPicPr>
          <p:cNvPr id="7" name="Picture 6"/>
          <p:cNvPicPr>
            <a:picLocks noChangeAspect="1"/>
          </p:cNvPicPr>
          <p:nvPr/>
        </p:nvPicPr>
        <p:blipFill>
          <a:blip r:embed="rId4"/>
          <a:stretch>
            <a:fillRect/>
          </a:stretch>
        </p:blipFill>
        <p:spPr>
          <a:xfrm>
            <a:off x="8195738" y="5468983"/>
            <a:ext cx="3145391" cy="830217"/>
          </a:xfrm>
          <a:prstGeom prst="rect">
            <a:avLst/>
          </a:prstGeom>
        </p:spPr>
      </p:pic>
    </p:spTree>
    <p:extLst>
      <p:ext uri="{BB962C8B-B14F-4D97-AF65-F5344CB8AC3E}">
        <p14:creationId xmlns:p14="http://schemas.microsoft.com/office/powerpoint/2010/main" val="1478306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881</TotalTime>
  <Words>2224</Words>
  <Application>Microsoft Office PowerPoint</Application>
  <PresentationFormat>Widescreen</PresentationFormat>
  <Paragraphs>283</Paragraphs>
  <Slides>40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Georgia</vt:lpstr>
      <vt:lpstr>Rockwell</vt:lpstr>
      <vt:lpstr>Rockwell Condensed</vt:lpstr>
      <vt:lpstr>Times New Roman</vt:lpstr>
      <vt:lpstr>Wingdings</vt:lpstr>
      <vt:lpstr>Wood Type</vt:lpstr>
      <vt:lpstr>PowerPoint Presentation</vt:lpstr>
      <vt:lpstr>Table of contents:</vt:lpstr>
      <vt:lpstr>Introduction to Project:</vt:lpstr>
      <vt:lpstr>Why GUI is needed in our project?</vt:lpstr>
      <vt:lpstr>User interface:</vt:lpstr>
      <vt:lpstr>Types of User interface:</vt:lpstr>
      <vt:lpstr>Types of User interface : cond..</vt:lpstr>
      <vt:lpstr>Types of User interface : cond..</vt:lpstr>
      <vt:lpstr>PowerPoint Presentation</vt:lpstr>
      <vt:lpstr>Types of User interface : cond..</vt:lpstr>
      <vt:lpstr>UI and touch display used in our project:</vt:lpstr>
      <vt:lpstr>4.3’’ LCD Touch Display (Nextion):</vt:lpstr>
      <vt:lpstr>Basic elements of LCD touch screen </vt:lpstr>
      <vt:lpstr>Specifications of touch display:</vt:lpstr>
      <vt:lpstr>Nextion editor: making gui</vt:lpstr>
      <vt:lpstr>Nextion Editor IDE:</vt:lpstr>
      <vt:lpstr>Nextion Editor IDE:</vt:lpstr>
      <vt:lpstr>Making GUI:</vt:lpstr>
      <vt:lpstr>Making GUI:</vt:lpstr>
      <vt:lpstr>Importing pictures and fonts to ide:</vt:lpstr>
      <vt:lpstr>Instructions used in programming</vt:lpstr>
      <vt:lpstr>Main page of display:</vt:lpstr>
      <vt:lpstr>Order menu 1:</vt:lpstr>
      <vt:lpstr>Order menu 1:</vt:lpstr>
      <vt:lpstr>Order menu 1:</vt:lpstr>
      <vt:lpstr>Order menu 1:</vt:lpstr>
      <vt:lpstr>Order menu 1:</vt:lpstr>
      <vt:lpstr>Order menu 1:</vt:lpstr>
      <vt:lpstr>Order menu 2:</vt:lpstr>
      <vt:lpstr>Page 3 :Confirm order?</vt:lpstr>
      <vt:lpstr>Page 4 :order id</vt:lpstr>
      <vt:lpstr>compiling code to display</vt:lpstr>
      <vt:lpstr>uploading code to display</vt:lpstr>
      <vt:lpstr>Connecting display to power supply</vt:lpstr>
      <vt:lpstr>uploading code to display : cond…</vt:lpstr>
      <vt:lpstr>Output: Testing of Touch screen with GUI</vt:lpstr>
      <vt:lpstr>Output Video: GUI</vt:lpstr>
      <vt:lpstr>Conclusion: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DEORA</dc:creator>
  <cp:lastModifiedBy>KOMAL DEORA</cp:lastModifiedBy>
  <cp:revision>85</cp:revision>
  <dcterms:created xsi:type="dcterms:W3CDTF">2021-03-13T19:51:46Z</dcterms:created>
  <dcterms:modified xsi:type="dcterms:W3CDTF">2021-03-14T20:57:36Z</dcterms:modified>
</cp:coreProperties>
</file>